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301" r:id="rId3"/>
    <p:sldId id="270" r:id="rId4"/>
    <p:sldId id="256" r:id="rId5"/>
    <p:sldId id="300" r:id="rId6"/>
    <p:sldId id="282" r:id="rId7"/>
    <p:sldId id="283" r:id="rId8"/>
    <p:sldId id="285" r:id="rId9"/>
    <p:sldId id="286" r:id="rId10"/>
    <p:sldId id="287" r:id="rId11"/>
    <p:sldId id="257" r:id="rId12"/>
    <p:sldId id="288" r:id="rId13"/>
    <p:sldId id="289" r:id="rId14"/>
    <p:sldId id="258" r:id="rId15"/>
    <p:sldId id="268" r:id="rId16"/>
    <p:sldId id="274" r:id="rId17"/>
    <p:sldId id="290" r:id="rId18"/>
    <p:sldId id="291" r:id="rId19"/>
    <p:sldId id="292" r:id="rId20"/>
    <p:sldId id="294" r:id="rId21"/>
    <p:sldId id="295" r:id="rId22"/>
    <p:sldId id="296" r:id="rId23"/>
    <p:sldId id="297" r:id="rId24"/>
    <p:sldId id="298" r:id="rId25"/>
    <p:sldId id="275" r:id="rId26"/>
    <p:sldId id="276" r:id="rId27"/>
    <p:sldId id="277" r:id="rId28"/>
    <p:sldId id="259" r:id="rId29"/>
    <p:sldId id="264" r:id="rId30"/>
    <p:sldId id="281" r:id="rId31"/>
    <p:sldId id="280"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28" y="-91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A784BA-8FDC-4D4A-AF63-E75BD1826E51}" type="datetimeFigureOut">
              <a:rPr lang="en-GB" smtClean="0"/>
              <a:t>3/10/2016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02DD63-F518-4148-B0E2-9F54A2EF8AAE}" type="slidenum">
              <a:rPr lang="en-GB" smtClean="0"/>
              <a:t>‹#›</a:t>
            </a:fld>
            <a:endParaRPr lang="en-GB"/>
          </a:p>
        </p:txBody>
      </p:sp>
    </p:spTree>
    <p:extLst>
      <p:ext uri="{BB962C8B-B14F-4D97-AF65-F5344CB8AC3E}">
        <p14:creationId xmlns:p14="http://schemas.microsoft.com/office/powerpoint/2010/main" val="3232851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D1D00EC-74EE-4247-88B1-7EC70BF69A74}" type="datetimeFigureOut">
              <a:rPr lang="en-GB" smtClean="0"/>
              <a:t>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2516920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D00EC-74EE-4247-88B1-7EC70BF69A74}" type="datetimeFigureOut">
              <a:rPr lang="en-GB" smtClean="0"/>
              <a:t>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2122789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D00EC-74EE-4247-88B1-7EC70BF69A74}" type="datetimeFigureOut">
              <a:rPr lang="en-GB" smtClean="0"/>
              <a:t>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1495000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l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97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3" name="Content Placeholder 2"/>
          <p:cNvSpPr>
            <a:spLocks noGrp="1"/>
          </p:cNvSpPr>
          <p:nvPr>
            <p:ph idx="1"/>
          </p:nvPr>
        </p:nvSpPr>
        <p:spPr>
          <a:xfrm>
            <a:off x="838200" y="1346304"/>
            <a:ext cx="10515600" cy="4439641"/>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1"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2"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71B2A129-6680-4A39-9C77-DC5C4AF1CF2A}" type="datetime1">
              <a:rPr lang="en-GB" smtClean="0">
                <a:solidFill>
                  <a:srgbClr val="4D4D4F">
                    <a:tint val="75000"/>
                  </a:srgbClr>
                </a:solidFill>
              </a:rPr>
              <a:pPr/>
              <a:t>3/10/2016</a:t>
            </a:fld>
            <a:endParaRPr lang="en-GB" dirty="0">
              <a:solidFill>
                <a:srgbClr val="4D4D4F">
                  <a:tint val="75000"/>
                </a:srgbClr>
              </a:solidFill>
            </a:endParaRPr>
          </a:p>
        </p:txBody>
      </p:sp>
    </p:spTree>
    <p:extLst>
      <p:ext uri="{BB962C8B-B14F-4D97-AF65-F5344CB8AC3E}">
        <p14:creationId xmlns:p14="http://schemas.microsoft.com/office/powerpoint/2010/main" val="242431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5"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6"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A6F8823D-7BE7-4CC2-8591-F0779F70D188}" type="datetime1">
              <a:rPr lang="en-GB" smtClean="0">
                <a:solidFill>
                  <a:srgbClr val="4D4D4F">
                    <a:tint val="75000"/>
                  </a:srgbClr>
                </a:solidFill>
              </a:rPr>
              <a:pPr/>
              <a:t>3/10/2016</a:t>
            </a:fld>
            <a:endParaRPr lang="en-GB" dirty="0">
              <a:solidFill>
                <a:srgbClr val="4D4D4F">
                  <a:tint val="75000"/>
                </a:srgbClr>
              </a:solidFill>
            </a:endParaRPr>
          </a:p>
        </p:txBody>
      </p:sp>
      <p:sp>
        <p:nvSpPr>
          <p:cNvPr id="17" name="Content Placeholder 2"/>
          <p:cNvSpPr>
            <a:spLocks noGrp="1"/>
          </p:cNvSpPr>
          <p:nvPr>
            <p:ph idx="1"/>
          </p:nvPr>
        </p:nvSpPr>
        <p:spPr>
          <a:xfrm>
            <a:off x="838200" y="1346304"/>
            <a:ext cx="5278821"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Content Placeholder 2"/>
          <p:cNvSpPr>
            <a:spLocks noGrp="1"/>
          </p:cNvSpPr>
          <p:nvPr>
            <p:ph idx="11"/>
          </p:nvPr>
        </p:nvSpPr>
        <p:spPr>
          <a:xfrm>
            <a:off x="6547945" y="1346304"/>
            <a:ext cx="4805855" cy="4455406"/>
          </a:xfrm>
        </p:spPr>
        <p:txBody>
          <a:bodyPr/>
          <a:lstStyle>
            <a:lvl1pPr>
              <a:spcBef>
                <a:spcPts val="600"/>
              </a:spcBef>
              <a:spcAft>
                <a:spcPts val="600"/>
              </a:spcAf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67658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Slide Number Placeholder 5"/>
          <p:cNvSpPr>
            <a:spLocks noGrp="1"/>
          </p:cNvSpPr>
          <p:nvPr>
            <p:ph type="sldNum" sz="quarter" idx="10"/>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6" name="Footer Placeholder 4"/>
          <p:cNvSpPr>
            <a:spLocks noGrp="1"/>
          </p:cNvSpPr>
          <p:nvPr>
            <p:ph type="ftr" sz="quarter" idx="11"/>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7" name="Date Placeholder 14"/>
          <p:cNvSpPr>
            <a:spLocks noGrp="1"/>
          </p:cNvSpPr>
          <p:nvPr>
            <p:ph type="dt" sz="half" idx="1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851BBDC9-2278-4D70-8A43-5D4DD9DF7F82}" type="datetime1">
              <a:rPr lang="en-GB" smtClean="0">
                <a:solidFill>
                  <a:srgbClr val="4D4D4F">
                    <a:tint val="75000"/>
                  </a:srgbClr>
                </a:solidFill>
              </a:rPr>
              <a:pPr/>
              <a:t>3/10/2016</a:t>
            </a:fld>
            <a:endParaRPr lang="en-GB" dirty="0">
              <a:solidFill>
                <a:srgbClr val="4D4D4F">
                  <a:tint val="75000"/>
                </a:srgbClr>
              </a:solidFill>
            </a:endParaRPr>
          </a:p>
        </p:txBody>
      </p:sp>
      <p:sp>
        <p:nvSpPr>
          <p:cNvPr id="18" name="Title 1"/>
          <p:cNvSpPr>
            <a:spLocks noGrp="1"/>
          </p:cNvSpPr>
          <p:nvPr>
            <p:ph type="title"/>
          </p:nvPr>
        </p:nvSpPr>
        <p:spPr>
          <a:xfrm>
            <a:off x="838200" y="588703"/>
            <a:ext cx="10515600" cy="646331"/>
          </a:xfrm>
        </p:spPr>
        <p:txBody>
          <a:bodyPr anchor="t" anchorCtr="0">
            <a:normAutofit/>
          </a:bodyPr>
          <a:lstStyle/>
          <a:p>
            <a:r>
              <a:rPr lang="en-US" dirty="0" smtClean="0"/>
              <a:t>Click to edit Master title style</a:t>
            </a:r>
            <a:endParaRPr lang="en-GB" dirty="0"/>
          </a:p>
        </p:txBody>
      </p:sp>
      <p:sp>
        <p:nvSpPr>
          <p:cNvPr id="19" name="Text Placeholder 2"/>
          <p:cNvSpPr>
            <a:spLocks noGrp="1"/>
          </p:cNvSpPr>
          <p:nvPr>
            <p:ph type="body" idx="13"/>
          </p:nvPr>
        </p:nvSpPr>
        <p:spPr>
          <a:xfrm>
            <a:off x="6533767" y="1319003"/>
            <a:ext cx="4820033" cy="7008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Content Placeholder 3"/>
          <p:cNvSpPr>
            <a:spLocks noGrp="1"/>
          </p:cNvSpPr>
          <p:nvPr>
            <p:ph sz="half" idx="14"/>
          </p:nvPr>
        </p:nvSpPr>
        <p:spPr>
          <a:xfrm>
            <a:off x="6533767" y="2019823"/>
            <a:ext cx="4820033" cy="372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52882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8028" y="557172"/>
            <a:ext cx="6247360" cy="52603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839788" y="1742087"/>
            <a:ext cx="3779509" cy="407539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3"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4"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5" name="Date Placeholder 14"/>
          <p:cNvSpPr>
            <a:spLocks noGrp="1"/>
          </p:cNvSpPr>
          <p:nvPr>
            <p:ph type="dt" sz="half" idx="10"/>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EE463F9-A2EE-418A-A97D-92B09913D8E9}" type="datetime1">
              <a:rPr lang="en-GB" smtClean="0">
                <a:solidFill>
                  <a:srgbClr val="4D4D4F">
                    <a:tint val="75000"/>
                  </a:srgbClr>
                </a:solidFill>
              </a:rPr>
              <a:pPr/>
              <a:t>3/10/2016</a:t>
            </a:fld>
            <a:endParaRPr lang="en-GB" dirty="0">
              <a:solidFill>
                <a:srgbClr val="4D4D4F">
                  <a:tint val="75000"/>
                </a:srgbClr>
              </a:solidFill>
            </a:endParaRPr>
          </a:p>
        </p:txBody>
      </p:sp>
      <p:sp>
        <p:nvSpPr>
          <p:cNvPr id="16" name="Title 1"/>
          <p:cNvSpPr>
            <a:spLocks noGrp="1"/>
          </p:cNvSpPr>
          <p:nvPr>
            <p:ph type="title"/>
          </p:nvPr>
        </p:nvSpPr>
        <p:spPr>
          <a:xfrm>
            <a:off x="838200" y="557172"/>
            <a:ext cx="3781035" cy="1003614"/>
          </a:xfrm>
        </p:spPr>
        <p:txBody>
          <a:bodyPr anchor="t" anchorCtr="0">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44081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91277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D63219B1-B7BD-4492-88C1-E1F086BB3C2D}" type="datetime1">
              <a:rPr lang="en-GB" smtClean="0">
                <a:solidFill>
                  <a:srgbClr val="4D4D4F">
                    <a:tint val="75000"/>
                  </a:srgbClr>
                </a:solidFill>
              </a:rPr>
              <a:pPr/>
              <a:t>3/10/2016</a:t>
            </a:fld>
            <a:endParaRPr lang="en-GB" dirty="0">
              <a:solidFill>
                <a:srgbClr val="4D4D4F">
                  <a:tint val="75000"/>
                </a:srgbClr>
              </a:solidFill>
            </a:endParaRPr>
          </a:p>
        </p:txBody>
      </p:sp>
    </p:spTree>
    <p:extLst>
      <p:ext uri="{BB962C8B-B14F-4D97-AF65-F5344CB8AC3E}">
        <p14:creationId xmlns:p14="http://schemas.microsoft.com/office/powerpoint/2010/main" val="272447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3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2413658"/>
            <a:ext cx="10515600" cy="2852737"/>
          </a:xfrm>
        </p:spPr>
        <p:txBody>
          <a:bodyPr anchor="b"/>
          <a:lstStyle>
            <a:lvl1pPr>
              <a:defRPr sz="6000">
                <a:solidFill>
                  <a:schemeClr val="bg1"/>
                </a:solidFill>
                <a:effectLst>
                  <a:outerShdw blurRad="50800" dist="38100" dir="2700000" algn="tl" rotWithShape="0">
                    <a:prstClr val="black">
                      <a:alpha val="40000"/>
                    </a:prstClr>
                  </a:outerShdw>
                </a:effectLs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912770" y="5293383"/>
            <a:ext cx="10515600" cy="673661"/>
          </a:xfrm>
        </p:spPr>
        <p:txBody>
          <a:bodyPr/>
          <a:lstStyle>
            <a:lvl1pPr marL="0" indent="0">
              <a:buNone/>
              <a:defRPr sz="2400">
                <a:solidFill>
                  <a:schemeClr val="bg1"/>
                </a:solidFill>
                <a:effectLst>
                  <a:outerShdw blurRad="50800" dist="38100" dir="2700000" algn="tl" rotWithShape="0">
                    <a:prstClr val="black">
                      <a:alpha val="40000"/>
                    </a:prst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2"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3"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14"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5E6EAB3A-A376-4132-BDDD-AB89A434145E}" type="datetime1">
              <a:rPr lang="en-GB" smtClean="0">
                <a:solidFill>
                  <a:srgbClr val="4D4D4F">
                    <a:tint val="75000"/>
                  </a:srgbClr>
                </a:solidFill>
              </a:rPr>
              <a:pPr/>
              <a:t>3/10/2016</a:t>
            </a:fld>
            <a:endParaRPr lang="en-GB" dirty="0">
              <a:solidFill>
                <a:srgbClr val="4D4D4F">
                  <a:tint val="75000"/>
                </a:srgbClr>
              </a:solidFill>
            </a:endParaRPr>
          </a:p>
        </p:txBody>
      </p:sp>
    </p:spTree>
    <p:extLst>
      <p:ext uri="{BB962C8B-B14F-4D97-AF65-F5344CB8AC3E}">
        <p14:creationId xmlns:p14="http://schemas.microsoft.com/office/powerpoint/2010/main" val="2562616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ll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420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D1D00EC-74EE-4247-88B1-7EC70BF69A74}" type="datetimeFigureOut">
              <a:rPr lang="en-GB" smtClean="0"/>
              <a:t>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1931020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1D00EC-74EE-4247-88B1-7EC70BF69A74}" type="datetimeFigureOut">
              <a:rPr lang="en-GB" smtClean="0"/>
              <a:t>3/10/2016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173058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D1D00EC-74EE-4247-88B1-7EC70BF69A74}" type="datetimeFigureOut">
              <a:rPr lang="en-GB" smtClean="0"/>
              <a:t>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3584925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D1D00EC-74EE-4247-88B1-7EC70BF69A74}" type="datetimeFigureOut">
              <a:rPr lang="en-GB" smtClean="0"/>
              <a:t>3/10/2016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10998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D1D00EC-74EE-4247-88B1-7EC70BF69A74}" type="datetimeFigureOut">
              <a:rPr lang="en-GB" smtClean="0"/>
              <a:t>3/10/2016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308379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1D00EC-74EE-4247-88B1-7EC70BF69A74}" type="datetimeFigureOut">
              <a:rPr lang="en-GB" smtClean="0"/>
              <a:t>3/10/2016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42587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D00EC-74EE-4247-88B1-7EC70BF69A74}" type="datetimeFigureOut">
              <a:rPr lang="en-GB" smtClean="0"/>
              <a:t>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239196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1D00EC-74EE-4247-88B1-7EC70BF69A74}" type="datetimeFigureOut">
              <a:rPr lang="en-GB" smtClean="0"/>
              <a:t>3/10/2016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0EE400-1B83-4648-9341-4F9A72E99010}" type="slidenum">
              <a:rPr lang="en-GB" smtClean="0"/>
              <a:t>‹#›</a:t>
            </a:fld>
            <a:endParaRPr lang="en-GB"/>
          </a:p>
        </p:txBody>
      </p:sp>
    </p:spTree>
    <p:extLst>
      <p:ext uri="{BB962C8B-B14F-4D97-AF65-F5344CB8AC3E}">
        <p14:creationId xmlns:p14="http://schemas.microsoft.com/office/powerpoint/2010/main" val="4028343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theme" Target="../theme/theme2.xml"/><Relationship Id="rId9" Type="http://schemas.openxmlformats.org/officeDocument/2006/relationships/image" Target="../media/image1.png"/><Relationship Id="rId10"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00EC-74EE-4247-88B1-7EC70BF69A74}" type="datetimeFigureOut">
              <a:rPr lang="en-GB" smtClean="0"/>
              <a:t>3/10/2016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0EE400-1B83-4648-9341-4F9A72E99010}" type="slidenum">
              <a:rPr lang="en-GB" smtClean="0"/>
              <a:t>‹#›</a:t>
            </a:fld>
            <a:endParaRPr lang="en-GB"/>
          </a:p>
        </p:txBody>
      </p:sp>
    </p:spTree>
    <p:extLst>
      <p:ext uri="{BB962C8B-B14F-4D97-AF65-F5344CB8AC3E}">
        <p14:creationId xmlns:p14="http://schemas.microsoft.com/office/powerpoint/2010/main" val="3333946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6176963"/>
            <a:ext cx="12192000" cy="681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cxnSp>
        <p:nvCxnSpPr>
          <p:cNvPr id="10" name="Straight Connector 9"/>
          <p:cNvCxnSpPr/>
          <p:nvPr/>
        </p:nvCxnSpPr>
        <p:spPr>
          <a:xfrm>
            <a:off x="0" y="6176963"/>
            <a:ext cx="12192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8" name="Slide Number Placeholder 5"/>
          <p:cNvSpPr>
            <a:spLocks noGrp="1"/>
          </p:cNvSpPr>
          <p:nvPr>
            <p:ph type="sldNum" sz="quarter" idx="4"/>
          </p:nvPr>
        </p:nvSpPr>
        <p:spPr>
          <a:xfrm>
            <a:off x="199087" y="6368339"/>
            <a:ext cx="391632" cy="345599"/>
          </a:xfrm>
          <a:prstGeom prst="rect">
            <a:avLst/>
          </a:prstGeom>
        </p:spPr>
        <p:txBody>
          <a:bodyPr anchor="ctr" anchorCtr="0"/>
          <a:lstStyle>
            <a:lvl1pPr algn="l">
              <a:defRPr sz="1100"/>
            </a:lvl1pPr>
          </a:lstStyle>
          <a:p>
            <a:fld id="{A72A18AC-CE6E-42B9-A9BC-71F062A5C50D}" type="slidenum">
              <a:rPr lang="en-GB" smtClean="0">
                <a:solidFill>
                  <a:srgbClr val="4D4D4F"/>
                </a:solidFill>
              </a:rPr>
              <a:pPr/>
              <a:t>‹#›</a:t>
            </a:fld>
            <a:endParaRPr lang="en-GB">
              <a:solidFill>
                <a:srgbClr val="4D4D4F"/>
              </a:solidFill>
            </a:endParaRPr>
          </a:p>
        </p:txBody>
      </p:sp>
      <p:sp>
        <p:nvSpPr>
          <p:cNvPr id="19" name="Footer Placeholder 4"/>
          <p:cNvSpPr>
            <a:spLocks noGrp="1"/>
          </p:cNvSpPr>
          <p:nvPr>
            <p:ph type="ftr" sz="quarter" idx="3"/>
          </p:nvPr>
        </p:nvSpPr>
        <p:spPr>
          <a:xfrm>
            <a:off x="2209800" y="6368339"/>
            <a:ext cx="7147560" cy="365125"/>
          </a:xfrm>
          <a:prstGeom prst="rect">
            <a:avLst/>
          </a:prstGeom>
        </p:spPr>
        <p:txBody>
          <a:bodyPr anchor="ctr" anchorCtr="0"/>
          <a:lstStyle>
            <a:lvl1pPr>
              <a:defRPr sz="1100"/>
            </a:lvl1pPr>
          </a:lstStyle>
          <a:p>
            <a:r>
              <a:rPr lang="en-GB" smtClean="0">
                <a:solidFill>
                  <a:srgbClr val="4D4D4F"/>
                </a:solidFill>
              </a:rPr>
              <a:t>TEF Conference 2015</a:t>
            </a:r>
            <a:endParaRPr lang="en-GB" dirty="0">
              <a:solidFill>
                <a:srgbClr val="4D4D4F"/>
              </a:solidFill>
            </a:endParaRPr>
          </a:p>
        </p:txBody>
      </p:sp>
      <p:sp>
        <p:nvSpPr>
          <p:cNvPr id="20" name="Date Placeholder 14"/>
          <p:cNvSpPr>
            <a:spLocks noGrp="1"/>
          </p:cNvSpPr>
          <p:nvPr>
            <p:ph type="dt" sz="half" idx="2"/>
          </p:nvPr>
        </p:nvSpPr>
        <p:spPr>
          <a:xfrm>
            <a:off x="838200" y="6368339"/>
            <a:ext cx="1203960" cy="345599"/>
          </a:xfrm>
          <a:prstGeom prst="rect">
            <a:avLst/>
          </a:prstGeom>
        </p:spPr>
        <p:txBody>
          <a:bodyPr vert="horz" lIns="91440" tIns="45720" rIns="91440" bIns="45720" rtlCol="0" anchor="ctr"/>
          <a:lstStyle>
            <a:lvl1pPr algn="l">
              <a:defRPr sz="1100">
                <a:solidFill>
                  <a:schemeClr val="tx1">
                    <a:tint val="75000"/>
                  </a:schemeClr>
                </a:solidFill>
              </a:defRPr>
            </a:lvl1pPr>
          </a:lstStyle>
          <a:p>
            <a:fld id="{C9215908-7A35-4E04-BBDE-08C5A2E7AE74}" type="datetime1">
              <a:rPr lang="en-GB" smtClean="0">
                <a:solidFill>
                  <a:srgbClr val="4D4D4F">
                    <a:tint val="75000"/>
                  </a:srgbClr>
                </a:solidFill>
              </a:rPr>
              <a:pPr/>
              <a:t>3/10/2016</a:t>
            </a:fld>
            <a:endParaRPr lang="en-GB" dirty="0">
              <a:solidFill>
                <a:srgbClr val="4D4D4F">
                  <a:tint val="75000"/>
                </a:srgbClr>
              </a:solidFill>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4554" y="6302443"/>
            <a:ext cx="1339360" cy="441989"/>
          </a:xfrm>
          <a:prstGeom prst="rect">
            <a:avLst/>
          </a:prstGeom>
        </p:spPr>
      </p:pic>
    </p:spTree>
    <p:extLst>
      <p:ext uri="{BB962C8B-B14F-4D97-AF65-F5344CB8AC3E}">
        <p14:creationId xmlns:p14="http://schemas.microsoft.com/office/powerpoint/2010/main" val="1939052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200"/>
        </a:spcAft>
        <a:buFontTx/>
        <a:buBlip>
          <a:blip r:embed="rId10"/>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eacademy.ac.uk/system/files/negotiating-assessment.pdf" TargetMode="Externa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eacademy.ac.uk/system/files/downloads/hea_patchwork_assessment_practice_guide.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etl.hku.hk/teaching-learning-cop/wise-assessment/"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www.cetl.hku.hk/teaching-learning-cop/high-impact-feedbac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https://www.heacademy.ac.uk/resource/developing-engagement-feedback-toolkit-def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hyperlink" Target="https://www.heacademy.ac.uk/frameworks-toolkits/framewor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www.iml.uts.edu.au/assessment-futures/Assessment-2020_propositions_final.pdf" TargetMode="External"/><Relationship Id="rId4" Type="http://schemas.openxmlformats.org/officeDocument/2006/relationships/hyperlink" Target="http://bejlt.brookes.ac.uk/article/assessment_standards_a_manifesto_for_change/"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heacademy.ac.uk/blog/designing-assessments-are-meaningful-equitable-and-manageable-uk-higher-educatio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www.heacademy.ac.uk/system/files/anne_goodenough_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bwMode="auto">
          <a:xfrm>
            <a:off x="0" y="1439864"/>
            <a:ext cx="12192000" cy="54181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7279" tIns="53639" rIns="107279" bIns="53639"/>
          <a:lstStyle>
            <a:lvl1pPr marL="179388">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20000"/>
              </a:spcBef>
              <a:buFont typeface="Wingdings" charset="0"/>
              <a:buNone/>
            </a:pPr>
            <a:r>
              <a:rPr lang="en-US" sz="2100" dirty="0">
                <a:latin typeface="Verdana" charset="0"/>
              </a:rPr>
              <a:t>5</a:t>
            </a:r>
            <a:r>
              <a:rPr lang="en-US" sz="2100" dirty="0" smtClean="0">
                <a:latin typeface="Verdana" charset="0"/>
              </a:rPr>
              <a:t> Oct 2016</a:t>
            </a:r>
            <a:r>
              <a:rPr lang="en-US" sz="2100" dirty="0">
                <a:latin typeface="Verdana" charset="0"/>
              </a:rPr>
              <a:t>: 07:00AM UTC/</a:t>
            </a:r>
            <a:r>
              <a:rPr lang="en-US" sz="2100" dirty="0" smtClean="0">
                <a:latin typeface="Verdana" charset="0"/>
              </a:rPr>
              <a:t>GMT</a:t>
            </a:r>
            <a:endParaRPr lang="en-US" sz="2100" dirty="0">
              <a:latin typeface="Verdana" charset="0"/>
            </a:endParaRPr>
          </a:p>
          <a:p>
            <a:pPr>
              <a:spcBef>
                <a:spcPct val="20000"/>
              </a:spcBef>
            </a:pPr>
            <a:r>
              <a:rPr lang="en-US" sz="2500" b="1" dirty="0">
                <a:latin typeface="Verdana" charset="0"/>
              </a:rPr>
              <a:t>A framework for Transforming Assessment in Higher </a:t>
            </a:r>
            <a:r>
              <a:rPr lang="en-US" sz="2500" b="1" dirty="0" smtClean="0">
                <a:latin typeface="Verdana" charset="0"/>
              </a:rPr>
              <a:t>Education</a:t>
            </a:r>
            <a:endParaRPr lang="en-US" sz="2500" b="1" dirty="0" smtClean="0">
              <a:latin typeface="Verdana" charset="0"/>
            </a:endParaRPr>
          </a:p>
          <a:p>
            <a:pPr>
              <a:spcBef>
                <a:spcPct val="20000"/>
              </a:spcBef>
            </a:pPr>
            <a:r>
              <a:rPr lang="en-US" sz="2000" dirty="0" smtClean="0"/>
              <a:t>Presenter: </a:t>
            </a:r>
          </a:p>
          <a:p>
            <a:r>
              <a:rPr lang="en-US" sz="2000" dirty="0" err="1" smtClean="0"/>
              <a:t>Dr</a:t>
            </a:r>
            <a:r>
              <a:rPr lang="en-US" sz="2000" dirty="0" smtClean="0"/>
              <a:t> Sam </a:t>
            </a:r>
            <a:r>
              <a:rPr lang="en-US" sz="2000" dirty="0" err="1"/>
              <a:t>Elkington</a:t>
            </a:r>
            <a:r>
              <a:rPr lang="en-US" sz="2000" dirty="0"/>
              <a:t> (Higher Education Academy, UK</a:t>
            </a:r>
            <a:r>
              <a:rPr lang="en-US" sz="2000" dirty="0" smtClean="0"/>
              <a:t>)</a:t>
            </a:r>
          </a:p>
          <a:p>
            <a:endParaRPr lang="en-US" sz="2000" dirty="0"/>
          </a:p>
          <a:p>
            <a:pPr>
              <a:spcBef>
                <a:spcPts val="1038"/>
              </a:spcBef>
            </a:pPr>
            <a:endParaRPr lang="en-AU" sz="1800" b="1" dirty="0">
              <a:latin typeface="Verdana" charset="0"/>
            </a:endParaRPr>
          </a:p>
          <a:p>
            <a:pPr algn="l">
              <a:spcBef>
                <a:spcPct val="20000"/>
              </a:spcBef>
              <a:buFont typeface="Wingdings" charset="0"/>
              <a:buNone/>
            </a:pPr>
            <a:r>
              <a:rPr lang="en-AU" sz="2000" b="1" dirty="0">
                <a:latin typeface="Verdana" charset="0"/>
              </a:rPr>
              <a:t>Your Webinar Hosts</a:t>
            </a:r>
          </a:p>
          <a:p>
            <a:pPr algn="l">
              <a:spcBef>
                <a:spcPct val="20000"/>
              </a:spcBef>
              <a:buFont typeface="Wingdings" charset="0"/>
              <a:buNone/>
            </a:pPr>
            <a:r>
              <a:rPr lang="en-AU" sz="1800" dirty="0"/>
              <a:t>Professor Geoff Crisp, </a:t>
            </a:r>
            <a:br>
              <a:rPr lang="en-AU" sz="1800" dirty="0"/>
            </a:br>
            <a:r>
              <a:rPr lang="en-AU" sz="1800" dirty="0"/>
              <a:t>PVC Education, University of New South Wales</a:t>
            </a:r>
          </a:p>
          <a:p>
            <a:pPr algn="l">
              <a:spcBef>
                <a:spcPct val="20000"/>
              </a:spcBef>
              <a:buFont typeface="Wingdings" charset="0"/>
              <a:buNone/>
            </a:pPr>
            <a:r>
              <a:rPr lang="en-AU" sz="1800" dirty="0" err="1"/>
              <a:t>g.crisp</a:t>
            </a:r>
            <a:r>
              <a:rPr lang="en-AU" sz="1800" dirty="0"/>
              <a:t>[at]</a:t>
            </a:r>
            <a:r>
              <a:rPr lang="en-AU" sz="1800" dirty="0" err="1"/>
              <a:t>unsw.edu.au</a:t>
            </a:r>
            <a:endParaRPr lang="en-AU" sz="1800" dirty="0"/>
          </a:p>
          <a:p>
            <a:pPr algn="l">
              <a:spcBef>
                <a:spcPct val="20000"/>
              </a:spcBef>
              <a:buFont typeface="Wingdings" charset="0"/>
              <a:buNone/>
            </a:pPr>
            <a:endParaRPr lang="en-AU" sz="1000" dirty="0"/>
          </a:p>
          <a:p>
            <a:pPr algn="l">
              <a:spcBef>
                <a:spcPct val="20000"/>
              </a:spcBef>
              <a:buFont typeface="Wingdings" charset="0"/>
              <a:buNone/>
            </a:pPr>
            <a:r>
              <a:rPr lang="en-AU" sz="1800" dirty="0"/>
              <a:t>Dr Mathew Hillier, </a:t>
            </a:r>
            <a:br>
              <a:rPr lang="en-AU" sz="1800" dirty="0"/>
            </a:br>
            <a:r>
              <a:rPr lang="en-AU" sz="1800" dirty="0"/>
              <a:t>Office of the Vice-Provost Learning &amp; Teaching, </a:t>
            </a:r>
            <a:br>
              <a:rPr lang="en-AU" sz="1800" dirty="0"/>
            </a:br>
            <a:r>
              <a:rPr lang="en-AU" sz="1800" dirty="0"/>
              <a:t>Monash University</a:t>
            </a:r>
          </a:p>
          <a:p>
            <a:pPr algn="l">
              <a:spcBef>
                <a:spcPct val="20000"/>
              </a:spcBef>
              <a:buFont typeface="Wingdings" charset="0"/>
              <a:buNone/>
            </a:pPr>
            <a:r>
              <a:rPr lang="en-AU" sz="1800" dirty="0" err="1"/>
              <a:t>mathew.hillier</a:t>
            </a:r>
            <a:r>
              <a:rPr lang="en-AU" sz="1800" dirty="0"/>
              <a:t>[at]</a:t>
            </a:r>
            <a:r>
              <a:rPr lang="en-AU" sz="1800" dirty="0" err="1"/>
              <a:t>monash.edu</a:t>
            </a:r>
            <a:endParaRPr lang="en-AU" sz="1800" dirty="0"/>
          </a:p>
        </p:txBody>
      </p:sp>
      <p:sp>
        <p:nvSpPr>
          <p:cNvPr id="3" name="Rectangle 1"/>
          <p:cNvSpPr>
            <a:spLocks noChangeArrowheads="1"/>
          </p:cNvSpPr>
          <p:nvPr/>
        </p:nvSpPr>
        <p:spPr bwMode="auto">
          <a:xfrm>
            <a:off x="6824134" y="3959364"/>
            <a:ext cx="5128684" cy="158564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7266" tIns="53633" rIns="107266" bIns="53633" anchor="ctr">
            <a:spAutoFit/>
          </a:bodyPr>
          <a:lstStyle/>
          <a:p>
            <a:pPr defTabSz="1069895"/>
            <a:r>
              <a:rPr lang="en-AU" sz="1200" b="1" dirty="0">
                <a:solidFill>
                  <a:srgbClr val="000000"/>
                </a:solidFill>
                <a:latin typeface="Calibri" charset="0"/>
                <a:cs typeface="Calibri" charset="0"/>
              </a:rPr>
              <a:t>Just to let you know: </a:t>
            </a:r>
          </a:p>
          <a:p>
            <a:pPr defTabSz="1069895"/>
            <a:r>
              <a:rPr lang="en-AU" sz="1200" dirty="0">
                <a:solidFill>
                  <a:srgbClr val="000000"/>
                </a:solidFill>
                <a:latin typeface="Calibri" charset="0"/>
                <a:cs typeface="Calibri" charset="0"/>
              </a:rPr>
              <a:t>By participating in the webinar you acknowledge and agree that:</a:t>
            </a:r>
            <a:endParaRPr lang="en-AU" sz="600" dirty="0">
              <a:solidFill>
                <a:srgbClr val="000000"/>
              </a:solidFill>
            </a:endParaRPr>
          </a:p>
          <a:p>
            <a:pPr defTabSz="1069895"/>
            <a:r>
              <a:rPr lang="en-AU" sz="1200" dirty="0">
                <a:solidFill>
                  <a:srgbClr val="000000"/>
                </a:solidFill>
                <a:latin typeface="Calibri" charset="0"/>
                <a:cs typeface="Calibri" charset="0"/>
              </a:rPr>
              <a:t>The session may be recorded, including voice and text chat communications (a recording indicator is shown inside the webinar room when this is the case).</a:t>
            </a:r>
          </a:p>
          <a:p>
            <a:pPr defTabSz="1069895"/>
            <a:r>
              <a:rPr lang="en-AU" sz="1200" dirty="0">
                <a:solidFill>
                  <a:srgbClr val="000000"/>
                </a:solidFill>
                <a:latin typeface="Calibri" charset="0"/>
                <a:cs typeface="Calibri" charset="0"/>
              </a:rPr>
              <a:t>We may release recordings freely to the public which become part of the public record.</a:t>
            </a:r>
          </a:p>
          <a:p>
            <a:pPr defTabSz="1069895"/>
            <a:r>
              <a:rPr lang="en-AU" sz="1200" dirty="0">
                <a:solidFill>
                  <a:srgbClr val="000000"/>
                </a:solidFill>
                <a:latin typeface="Calibri" charset="0"/>
                <a:cs typeface="Calibri" charset="0"/>
              </a:rPr>
              <a:t>We may use session recordings for quality improvement, or as part of further research and publications.</a:t>
            </a:r>
            <a:endParaRPr lang="en-AU" sz="1900" dirty="0">
              <a:solidFill>
                <a:srgbClr val="000000"/>
              </a:solidFill>
            </a:endParaRPr>
          </a:p>
        </p:txBody>
      </p:sp>
      <p:pic>
        <p:nvPicPr>
          <p:cNvPr id="4" name="Picture 2" descr="TA_ban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315917"/>
            <a:ext cx="12192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9" tIns="41470" rIns="82939" bIns="414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AU" sz="3300" dirty="0">
                <a:solidFill>
                  <a:schemeClr val="bg1"/>
                </a:solidFill>
                <a:latin typeface="Verdana" charset="0"/>
              </a:rPr>
              <a:t>Webinar Series</a:t>
            </a:r>
          </a:p>
        </p:txBody>
      </p:sp>
      <p:grpSp>
        <p:nvGrpSpPr>
          <p:cNvPr id="6" name="Group 14"/>
          <p:cNvGrpSpPr>
            <a:grpSpLocks/>
          </p:cNvGrpSpPr>
          <p:nvPr/>
        </p:nvGrpSpPr>
        <p:grpSpPr bwMode="auto">
          <a:xfrm>
            <a:off x="8846611" y="5730876"/>
            <a:ext cx="3012013" cy="909638"/>
            <a:chOff x="300567" y="3283892"/>
            <a:chExt cx="2622411" cy="909668"/>
          </a:xfrm>
        </p:grpSpPr>
        <p:pic>
          <p:nvPicPr>
            <p:cNvPr id="7" name="Picture 11" descr="ascilite-logo.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0567" y="3378220"/>
              <a:ext cx="2608590" cy="8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2"/>
            <p:cNvSpPr>
              <a:spLocks noChangeArrowheads="1"/>
            </p:cNvSpPr>
            <p:nvPr/>
          </p:nvSpPr>
          <p:spPr bwMode="auto">
            <a:xfrm>
              <a:off x="1169138" y="3283892"/>
              <a:ext cx="1753840" cy="3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Font typeface="Wingdings" charset="0"/>
                <a:buNone/>
              </a:pPr>
              <a:r>
                <a:rPr lang="en-AU" b="1" dirty="0">
                  <a:solidFill>
                    <a:srgbClr val="990033"/>
                  </a:solidFill>
                  <a:latin typeface="Calibri" charset="0"/>
                  <a:cs typeface="Calibri" charset="0"/>
                </a:rPr>
                <a:t> e-Assessment SIG</a:t>
              </a:r>
            </a:p>
          </p:txBody>
        </p:sp>
      </p:grpSp>
    </p:spTree>
    <p:extLst>
      <p:ext uri="{BB962C8B-B14F-4D97-AF65-F5344CB8AC3E}">
        <p14:creationId xmlns:p14="http://schemas.microsoft.com/office/powerpoint/2010/main" val="17078923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661"/>
            <a:ext cx="5400675" cy="5400675"/>
          </a:xfrm>
          <a:prstGeom prst="rect">
            <a:avLst/>
          </a:prstGeom>
        </p:spPr>
      </p:pic>
      <p:sp>
        <p:nvSpPr>
          <p:cNvPr id="3" name="TextBox 2"/>
          <p:cNvSpPr txBox="1"/>
          <p:nvPr/>
        </p:nvSpPr>
        <p:spPr>
          <a:xfrm>
            <a:off x="5476875" y="179250"/>
            <a:ext cx="6345933" cy="6370974"/>
          </a:xfrm>
          <a:prstGeom prst="rect">
            <a:avLst/>
          </a:prstGeom>
          <a:noFill/>
        </p:spPr>
        <p:txBody>
          <a:bodyPr wrap="square" rtlCol="0">
            <a:spAutoFit/>
          </a:bodyPr>
          <a:lstStyle/>
          <a:p>
            <a:r>
              <a:rPr lang="en-GB" sz="3600" b="1" dirty="0" smtClean="0">
                <a:solidFill>
                  <a:schemeClr val="accent4"/>
                </a:solidFill>
              </a:rPr>
              <a:t>The student perspective</a:t>
            </a:r>
            <a:endParaRPr lang="en-GB" b="1" dirty="0">
              <a:solidFill>
                <a:schemeClr val="accent4"/>
              </a:solidFill>
            </a:endParaRPr>
          </a:p>
          <a:p>
            <a:endParaRPr lang="en-GB" sz="2400" dirty="0" smtClean="0"/>
          </a:p>
          <a:p>
            <a:r>
              <a:rPr lang="en-GB" sz="2400" b="1" dirty="0" smtClean="0"/>
              <a:t>Learning-Oriented Assessment </a:t>
            </a:r>
            <a:r>
              <a:rPr lang="en-GB" sz="2400" dirty="0" smtClean="0"/>
              <a:t>(Careless, 2015)</a:t>
            </a:r>
          </a:p>
          <a:p>
            <a:endParaRPr lang="en-GB" sz="2400" b="1" dirty="0"/>
          </a:p>
          <a:p>
            <a:pPr marL="342900" indent="-342900">
              <a:buFont typeface="Courier New" panose="02070309020205020404" pitchFamily="49" charset="0"/>
              <a:buChar char="o"/>
            </a:pPr>
            <a:r>
              <a:rPr lang="en-GB" sz="2400" dirty="0" smtClean="0"/>
              <a:t>Learning-oriented</a:t>
            </a:r>
            <a:r>
              <a:rPr lang="en-GB" sz="2400" b="1" dirty="0" smtClean="0"/>
              <a:t> assessment tasks </a:t>
            </a:r>
            <a:r>
              <a:rPr lang="en-GB" sz="2400" dirty="0" smtClean="0"/>
              <a:t>that propel student engagement and approaches in learning</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smtClean="0"/>
              <a:t>Student </a:t>
            </a:r>
            <a:r>
              <a:rPr lang="en-GB" sz="2400" b="1" dirty="0" smtClean="0"/>
              <a:t>engagement with feedback </a:t>
            </a:r>
            <a:r>
              <a:rPr lang="en-GB" sz="2400" dirty="0" smtClean="0"/>
              <a:t>processes to reduce the immediacy between standards and performance (Evans, 2013) </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smtClean="0"/>
              <a:t>Developing </a:t>
            </a:r>
            <a:r>
              <a:rPr lang="en-GB" sz="2400" b="1" dirty="0" smtClean="0"/>
              <a:t>evaluative expertise </a:t>
            </a:r>
            <a:r>
              <a:rPr lang="en-GB" sz="2400" dirty="0" smtClean="0"/>
              <a:t>engaging students with quality and develop their self and inter-personal evaluative capabilities</a:t>
            </a:r>
          </a:p>
          <a:p>
            <a:endParaRPr lang="en-GB" sz="3600" b="1" dirty="0">
              <a:solidFill>
                <a:schemeClr val="accent4"/>
              </a:solidFill>
            </a:endParaRPr>
          </a:p>
        </p:txBody>
      </p:sp>
    </p:spTree>
    <p:extLst>
      <p:ext uri="{BB962C8B-B14F-4D97-AF65-F5344CB8AC3E}">
        <p14:creationId xmlns:p14="http://schemas.microsoft.com/office/powerpoint/2010/main" val="24230135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31750"/>
            <a:ext cx="10515600" cy="936625"/>
          </a:xfrm>
        </p:spPr>
        <p:txBody>
          <a:bodyPr/>
          <a:lstStyle/>
          <a:p>
            <a:r>
              <a:rPr lang="en-GB" b="1" dirty="0">
                <a:solidFill>
                  <a:schemeClr val="accent4"/>
                </a:solidFill>
              </a:rPr>
              <a:t>The student perspective</a:t>
            </a:r>
          </a:p>
        </p:txBody>
      </p:sp>
      <p:sp>
        <p:nvSpPr>
          <p:cNvPr id="6" name="TextBox 5"/>
          <p:cNvSpPr txBox="1"/>
          <p:nvPr/>
        </p:nvSpPr>
        <p:spPr>
          <a:xfrm>
            <a:off x="459206" y="916071"/>
            <a:ext cx="11558170" cy="2277547"/>
          </a:xfrm>
          <a:prstGeom prst="rect">
            <a:avLst/>
          </a:prstGeom>
          <a:noFill/>
        </p:spPr>
        <p:txBody>
          <a:bodyPr wrap="square" rtlCol="0">
            <a:spAutoFit/>
          </a:bodyPr>
          <a:lstStyle/>
          <a:p>
            <a:r>
              <a:rPr lang="en-GB" sz="2800" dirty="0" smtClean="0"/>
              <a:t>Injecting elements of </a:t>
            </a:r>
            <a:r>
              <a:rPr lang="en-GB" sz="2800" b="1" dirty="0" smtClean="0">
                <a:solidFill>
                  <a:schemeClr val="accent5"/>
                </a:solidFill>
              </a:rPr>
              <a:t>choice into assessment means students are able to pursue topics in which they have a personal interest </a:t>
            </a:r>
            <a:r>
              <a:rPr lang="en-GB" sz="2000" dirty="0" smtClean="0"/>
              <a:t>(Sambell et al. 2013) </a:t>
            </a:r>
            <a:r>
              <a:rPr lang="en-GB" sz="2800" dirty="0" smtClean="0"/>
              <a:t>– shown to lead to a greater </a:t>
            </a:r>
            <a:r>
              <a:rPr lang="en-GB" sz="2800" b="1" dirty="0" smtClean="0">
                <a:solidFill>
                  <a:schemeClr val="accent2"/>
                </a:solidFill>
              </a:rPr>
              <a:t>sense of ownership </a:t>
            </a:r>
            <a:r>
              <a:rPr lang="en-GB" sz="2800" dirty="0" smtClean="0"/>
              <a:t>in student learning </a:t>
            </a:r>
            <a:r>
              <a:rPr lang="en-GB" sz="2000" dirty="0" smtClean="0"/>
              <a:t>(Carless, 2015)</a:t>
            </a:r>
            <a:r>
              <a:rPr lang="en-GB" sz="2800" dirty="0" smtClean="0"/>
              <a:t>.  </a:t>
            </a:r>
          </a:p>
          <a:p>
            <a:endParaRPr lang="en-GB" sz="2000" dirty="0"/>
          </a:p>
          <a:p>
            <a:endParaRPr lang="en-GB" sz="2000" dirty="0" smtClean="0"/>
          </a:p>
          <a:p>
            <a:endParaRPr lang="en-GB" dirty="0"/>
          </a:p>
        </p:txBody>
      </p:sp>
      <p:sp>
        <p:nvSpPr>
          <p:cNvPr id="9" name="TextBox 8"/>
          <p:cNvSpPr txBox="1"/>
          <p:nvPr/>
        </p:nvSpPr>
        <p:spPr>
          <a:xfrm>
            <a:off x="441329" y="2687382"/>
            <a:ext cx="7369171" cy="3785651"/>
          </a:xfrm>
          <a:prstGeom prst="rect">
            <a:avLst/>
          </a:prstGeom>
          <a:noFill/>
        </p:spPr>
        <p:txBody>
          <a:bodyPr wrap="square" rtlCol="0">
            <a:spAutoFit/>
          </a:bodyPr>
          <a:lstStyle/>
          <a:p>
            <a:r>
              <a:rPr lang="en-GB" sz="2400" b="1" dirty="0" smtClean="0">
                <a:hlinkClick r:id="rId2"/>
              </a:rPr>
              <a:t>Negotiating Assessment</a:t>
            </a:r>
            <a:endParaRPr lang="en-GB" sz="2400" b="1" dirty="0"/>
          </a:p>
          <a:p>
            <a:pPr marL="285750" indent="-285750">
              <a:buFont typeface="Wingdings" panose="05000000000000000000" pitchFamily="2" charset="2"/>
              <a:buChar char="§"/>
            </a:pPr>
            <a:r>
              <a:rPr lang="en-GB" sz="2400" dirty="0"/>
              <a:t>A</a:t>
            </a:r>
            <a:r>
              <a:rPr lang="en-GB" sz="2400" dirty="0" smtClean="0"/>
              <a:t>ssessment </a:t>
            </a:r>
            <a:r>
              <a:rPr lang="en-GB" sz="2400" dirty="0"/>
              <a:t>should operate and be perceived be an integral part of the </a:t>
            </a:r>
            <a:r>
              <a:rPr lang="en-GB" sz="2400" dirty="0" smtClean="0"/>
              <a:t>learning process </a:t>
            </a:r>
            <a:r>
              <a:rPr lang="en-GB" sz="2400" dirty="0"/>
              <a:t>rather than 'bolted-on' to the end of that process</a:t>
            </a:r>
            <a:r>
              <a:rPr lang="en-GB" sz="2400" dirty="0" smtClean="0"/>
              <a:t>.</a:t>
            </a:r>
          </a:p>
          <a:p>
            <a:pPr marL="285750" indent="-285750">
              <a:buFont typeface="Wingdings" panose="05000000000000000000" pitchFamily="2" charset="2"/>
              <a:buChar char="§"/>
            </a:pPr>
            <a:endParaRPr lang="en-GB" sz="1200" dirty="0"/>
          </a:p>
          <a:p>
            <a:pPr marL="285750" indent="-285750">
              <a:buFont typeface="Wingdings" panose="05000000000000000000" pitchFamily="2" charset="2"/>
              <a:buChar char="§"/>
            </a:pPr>
            <a:r>
              <a:rPr lang="en-GB" sz="2400" dirty="0"/>
              <a:t>T</a:t>
            </a:r>
            <a:r>
              <a:rPr lang="en-GB" sz="2400" dirty="0" smtClean="0"/>
              <a:t>he </a:t>
            </a:r>
            <a:r>
              <a:rPr lang="en-GB" sz="2400" dirty="0"/>
              <a:t>form, content and implementation of the assessment process should </a:t>
            </a:r>
            <a:r>
              <a:rPr lang="en-GB" sz="2400" dirty="0" smtClean="0"/>
              <a:t>be commensurable </a:t>
            </a:r>
            <a:r>
              <a:rPr lang="en-GB" sz="2400" dirty="0"/>
              <a:t>with the discourse and practices of the </a:t>
            </a:r>
            <a:r>
              <a:rPr lang="en-GB" sz="2400" dirty="0" smtClean="0"/>
              <a:t>field</a:t>
            </a:r>
          </a:p>
          <a:p>
            <a:pPr marL="285750" indent="-285750">
              <a:buFont typeface="Wingdings" panose="05000000000000000000" pitchFamily="2" charset="2"/>
              <a:buChar char="§"/>
            </a:pPr>
            <a:endParaRPr lang="en-GB" sz="1200" dirty="0"/>
          </a:p>
          <a:p>
            <a:pPr marL="285750" indent="-285750">
              <a:buFont typeface="Wingdings" panose="05000000000000000000" pitchFamily="2" charset="2"/>
              <a:buChar char="§"/>
            </a:pPr>
            <a:r>
              <a:rPr lang="en-GB" sz="2400" dirty="0"/>
              <a:t>S</a:t>
            </a:r>
            <a:r>
              <a:rPr lang="en-GB" sz="2400" dirty="0" smtClean="0"/>
              <a:t>tudents positioned as agents </a:t>
            </a:r>
            <a:r>
              <a:rPr lang="en-GB" sz="2400" dirty="0"/>
              <a:t>in their own assessment rather than objects </a:t>
            </a:r>
            <a:r>
              <a:rPr lang="en-GB" sz="2400" dirty="0" smtClean="0"/>
              <a:t>of assessment</a:t>
            </a:r>
            <a:r>
              <a:rPr lang="en-GB" sz="2400"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0" y="2726175"/>
            <a:ext cx="3286125" cy="3979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2209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0"/>
            <a:ext cx="10306050" cy="1111249"/>
          </a:xfrm>
        </p:spPr>
        <p:txBody>
          <a:bodyPr>
            <a:normAutofit/>
          </a:bodyPr>
          <a:lstStyle/>
          <a:p>
            <a:r>
              <a:rPr lang="en-GB" b="1" dirty="0" smtClean="0">
                <a:solidFill>
                  <a:schemeClr val="accent4"/>
                </a:solidFill>
              </a:rPr>
              <a:t>Some reflective </a:t>
            </a:r>
            <a:r>
              <a:rPr lang="en-GB" b="1" dirty="0">
                <a:solidFill>
                  <a:schemeClr val="accent4"/>
                </a:solidFill>
              </a:rPr>
              <a:t>q</a:t>
            </a:r>
            <a:r>
              <a:rPr lang="en-GB" b="1" dirty="0" smtClean="0">
                <a:solidFill>
                  <a:schemeClr val="accent4"/>
                </a:solidFill>
              </a:rPr>
              <a:t>uestions</a:t>
            </a:r>
            <a:endParaRPr lang="en-GB" b="1" dirty="0">
              <a:solidFill>
                <a:schemeClr val="accent4"/>
              </a:solidFill>
            </a:endParaRPr>
          </a:p>
        </p:txBody>
      </p:sp>
      <p:sp>
        <p:nvSpPr>
          <p:cNvPr id="3" name="Content Placeholder 2"/>
          <p:cNvSpPr>
            <a:spLocks noGrp="1"/>
          </p:cNvSpPr>
          <p:nvPr>
            <p:ph idx="1"/>
          </p:nvPr>
        </p:nvSpPr>
        <p:spPr>
          <a:xfrm>
            <a:off x="698500" y="1428750"/>
            <a:ext cx="10655300" cy="4898635"/>
          </a:xfrm>
        </p:spPr>
        <p:txBody>
          <a:bodyPr>
            <a:normAutofit/>
          </a:bodyPr>
          <a:lstStyle/>
          <a:p>
            <a:pPr marL="0" indent="0">
              <a:buNone/>
            </a:pPr>
            <a:r>
              <a:rPr lang="en-GB" sz="3200" b="1" dirty="0" smtClean="0">
                <a:solidFill>
                  <a:schemeClr val="accent5"/>
                </a:solidFill>
              </a:rPr>
              <a:t>To what extent should assessments be related to real-life applications of your discipline?</a:t>
            </a:r>
          </a:p>
          <a:p>
            <a:pPr marL="0" indent="0">
              <a:buNone/>
            </a:pPr>
            <a:endParaRPr lang="en-GB" sz="1050" b="1" dirty="0" smtClean="0">
              <a:solidFill>
                <a:schemeClr val="accent5"/>
              </a:solidFill>
            </a:endParaRPr>
          </a:p>
          <a:p>
            <a:pPr marL="0" indent="0">
              <a:buNone/>
            </a:pPr>
            <a:r>
              <a:rPr lang="en-GB" sz="3200" b="1" dirty="0" smtClean="0">
                <a:solidFill>
                  <a:schemeClr val="accent5"/>
                </a:solidFill>
              </a:rPr>
              <a:t>Should assessment tasks be mainly individual to facilitate the award of a fair grade or is there a case for alternative forms of assessment?</a:t>
            </a:r>
          </a:p>
          <a:p>
            <a:pPr marL="0" indent="0">
              <a:buNone/>
            </a:pPr>
            <a:endParaRPr lang="en-GB" sz="1050" b="1" dirty="0" smtClean="0">
              <a:solidFill>
                <a:schemeClr val="accent5"/>
              </a:solidFill>
            </a:endParaRPr>
          </a:p>
          <a:p>
            <a:pPr marL="0" indent="0">
              <a:buNone/>
            </a:pPr>
            <a:r>
              <a:rPr lang="en-GB" sz="3200" b="1" dirty="0" smtClean="0">
                <a:solidFill>
                  <a:schemeClr val="accent5"/>
                </a:solidFill>
              </a:rPr>
              <a:t>What kinds of assessment manage the challenge of double duty well? </a:t>
            </a:r>
            <a:endParaRPr lang="en-GB" sz="3200" b="1" dirty="0">
              <a:solidFill>
                <a:schemeClr val="accent5"/>
              </a:solidFill>
            </a:endParaRPr>
          </a:p>
          <a:p>
            <a:pPr marL="0" indent="0">
              <a:buNone/>
            </a:pPr>
            <a:endParaRPr lang="en-GB" sz="3200" dirty="0"/>
          </a:p>
        </p:txBody>
      </p:sp>
      <p:pic>
        <p:nvPicPr>
          <p:cNvPr id="6" name="Picture 7" descr="C:\Users\samuele\AppData\Local\Microsoft\Windows\Temporary Internet Files\Content.IE5\9IT3L0BB\lgi01a201310212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3087" y="5257901"/>
            <a:ext cx="2178667" cy="123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3366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16500" y="95250"/>
            <a:ext cx="6905625" cy="6463307"/>
          </a:xfrm>
          <a:prstGeom prst="rect">
            <a:avLst/>
          </a:prstGeom>
          <a:noFill/>
        </p:spPr>
        <p:txBody>
          <a:bodyPr wrap="square" rtlCol="0">
            <a:spAutoFit/>
          </a:bodyPr>
          <a:lstStyle/>
          <a:p>
            <a:r>
              <a:rPr lang="en-GB" sz="3600" b="1" dirty="0" smtClean="0">
                <a:solidFill>
                  <a:schemeClr val="accent4"/>
                </a:solidFill>
              </a:rPr>
              <a:t>A case for change</a:t>
            </a:r>
          </a:p>
          <a:p>
            <a:endParaRPr lang="en-GB" b="1" dirty="0">
              <a:solidFill>
                <a:schemeClr val="accent4"/>
              </a:solidFill>
            </a:endParaRPr>
          </a:p>
          <a:p>
            <a:r>
              <a:rPr lang="en-GB" sz="2400" b="1" dirty="0" smtClean="0"/>
              <a:t>Improved potential for student learning</a:t>
            </a:r>
          </a:p>
          <a:p>
            <a:pPr marL="342900" indent="-342900">
              <a:buFont typeface="Courier New" panose="02070309020205020404" pitchFamily="49" charset="0"/>
              <a:buChar char="o"/>
            </a:pPr>
            <a:r>
              <a:rPr lang="en-GB" sz="2400" dirty="0" smtClean="0"/>
              <a:t>Shifting balance of summative and formative assessment provides scope to use a more varied and effective range of assessment tools</a:t>
            </a:r>
          </a:p>
          <a:p>
            <a:pPr marL="342900" indent="-342900">
              <a:buFont typeface="Courier New" panose="02070309020205020404" pitchFamily="49" charset="0"/>
              <a:buChar char="o"/>
            </a:pPr>
            <a:r>
              <a:rPr lang="en-GB" sz="2400" dirty="0" smtClean="0"/>
              <a:t>Assessment for learning is formative and diagnostic enabling teaching and learning activities to be responsive to the needs of the learner (Bloxham, 2012)</a:t>
            </a:r>
          </a:p>
          <a:p>
            <a:endParaRPr lang="en-GB" sz="2400" dirty="0"/>
          </a:p>
          <a:p>
            <a:r>
              <a:rPr lang="en-GB" sz="2400" b="1" dirty="0" smtClean="0"/>
              <a:t>Increased student satisfaction</a:t>
            </a:r>
          </a:p>
          <a:p>
            <a:pPr marL="342900" indent="-342900">
              <a:buFont typeface="Courier New" panose="02070309020205020404" pitchFamily="49" charset="0"/>
              <a:buChar char="o"/>
            </a:pPr>
            <a:r>
              <a:rPr lang="en-GB" sz="2400" dirty="0" smtClean="0"/>
              <a:t>1-3% improvement in assessment and feedback scores on NSS between 2008-2015. </a:t>
            </a:r>
          </a:p>
          <a:p>
            <a:pPr marL="342900" indent="-342900">
              <a:buFont typeface="Courier New" panose="02070309020205020404" pitchFamily="49" charset="0"/>
              <a:buChar char="o"/>
            </a:pPr>
            <a:r>
              <a:rPr lang="en-GB" sz="2400" dirty="0" smtClean="0"/>
              <a:t>Tutor-student dialogue is crucial in understanding assessment expectations and using feedback effectively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661"/>
            <a:ext cx="5400675" cy="5400675"/>
          </a:xfrm>
          <a:prstGeom prst="rect">
            <a:avLst/>
          </a:prstGeom>
        </p:spPr>
      </p:pic>
    </p:spTree>
    <p:extLst>
      <p:ext uri="{BB962C8B-B14F-4D97-AF65-F5344CB8AC3E}">
        <p14:creationId xmlns:p14="http://schemas.microsoft.com/office/powerpoint/2010/main" val="106073064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52999" y="224307"/>
            <a:ext cx="7032625" cy="6463307"/>
          </a:xfrm>
          <a:prstGeom prst="rect">
            <a:avLst/>
          </a:prstGeom>
          <a:noFill/>
        </p:spPr>
        <p:txBody>
          <a:bodyPr wrap="square" rtlCol="0">
            <a:spAutoFit/>
          </a:bodyPr>
          <a:lstStyle/>
          <a:p>
            <a:pPr>
              <a:spcBef>
                <a:spcPts val="600"/>
              </a:spcBef>
            </a:pPr>
            <a:r>
              <a:rPr lang="en-GB" sz="2400" b="1" dirty="0" smtClean="0"/>
              <a:t>Improve value-added: maximise resources for learning</a:t>
            </a:r>
          </a:p>
          <a:p>
            <a:pPr marL="342900" indent="-342900">
              <a:spcBef>
                <a:spcPts val="600"/>
              </a:spcBef>
              <a:buFont typeface="Courier New" panose="02070309020205020404" pitchFamily="49" charset="0"/>
              <a:buChar char="o"/>
            </a:pPr>
            <a:r>
              <a:rPr lang="en-GB" sz="2400" dirty="0" smtClean="0"/>
              <a:t>Shifting from summative to formative can reduce costs involved in processing student work and redirect academic resources toward learning</a:t>
            </a:r>
          </a:p>
          <a:p>
            <a:pPr>
              <a:spcBef>
                <a:spcPts val="600"/>
              </a:spcBef>
            </a:pPr>
            <a:r>
              <a:rPr lang="en-GB" sz="2400" b="1" dirty="0" smtClean="0"/>
              <a:t>Inclusive assessment</a:t>
            </a:r>
          </a:p>
          <a:p>
            <a:pPr marL="342900" indent="-342900">
              <a:spcBef>
                <a:spcPts val="600"/>
              </a:spcBef>
              <a:buFont typeface="Courier New" panose="02070309020205020404" pitchFamily="49" charset="0"/>
              <a:buChar char="o"/>
            </a:pPr>
            <a:r>
              <a:rPr lang="en-GB" sz="2400" dirty="0" smtClean="0"/>
              <a:t>Assessment takes on an important role in supporting and enabling all students to successfully demonstrate their achievements</a:t>
            </a:r>
          </a:p>
          <a:p>
            <a:pPr marL="342900" indent="-342900">
              <a:spcBef>
                <a:spcPts val="600"/>
              </a:spcBef>
              <a:buFont typeface="Courier New" panose="02070309020205020404" pitchFamily="49" charset="0"/>
              <a:buChar char="o"/>
            </a:pPr>
            <a:r>
              <a:rPr lang="en-GB" sz="2400" dirty="0" smtClean="0"/>
              <a:t>Requires open-minded consideration of how the learning outcomes for a module/programme can be demonstrated</a:t>
            </a:r>
            <a:endParaRPr lang="en-GB" sz="2400" dirty="0"/>
          </a:p>
          <a:p>
            <a:pPr>
              <a:spcBef>
                <a:spcPts val="600"/>
              </a:spcBef>
            </a:pPr>
            <a:r>
              <a:rPr lang="en-GB" sz="2400" b="1" dirty="0" smtClean="0"/>
              <a:t>Assessment for a 21</a:t>
            </a:r>
            <a:r>
              <a:rPr lang="en-GB" sz="2400" b="1" baseline="30000" dirty="0" smtClean="0"/>
              <a:t>st</a:t>
            </a:r>
            <a:r>
              <a:rPr lang="en-GB" sz="2400" b="1" dirty="0" smtClean="0"/>
              <a:t> century education</a:t>
            </a:r>
          </a:p>
          <a:p>
            <a:pPr marL="342900" indent="-342900">
              <a:spcBef>
                <a:spcPts val="600"/>
              </a:spcBef>
              <a:buFont typeface="Courier New" panose="02070309020205020404" pitchFamily="49" charset="0"/>
              <a:buChar char="o"/>
            </a:pPr>
            <a:r>
              <a:rPr lang="en-GB" sz="2400" dirty="0" smtClean="0"/>
              <a:t>Majority of subject benchmarks and QA </a:t>
            </a:r>
            <a:r>
              <a:rPr lang="en-GB" sz="2400" dirty="0" err="1" smtClean="0"/>
              <a:t>regs</a:t>
            </a:r>
            <a:r>
              <a:rPr lang="en-GB" sz="2400" dirty="0" smtClean="0"/>
              <a:t> actively support the broadening of the curriculum to embrace a wider view of graduate capabilities </a:t>
            </a:r>
            <a:endParaRPr lang="en-GB"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661"/>
            <a:ext cx="5400675" cy="5400675"/>
          </a:xfrm>
          <a:prstGeom prst="rect">
            <a:avLst/>
          </a:prstGeom>
        </p:spPr>
      </p:pic>
    </p:spTree>
    <p:extLst>
      <p:ext uri="{BB962C8B-B14F-4D97-AF65-F5344CB8AC3E}">
        <p14:creationId xmlns:p14="http://schemas.microsoft.com/office/powerpoint/2010/main" val="25130007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48250" y="541807"/>
            <a:ext cx="6742807" cy="5170646"/>
          </a:xfrm>
          <a:prstGeom prst="rect">
            <a:avLst/>
          </a:prstGeom>
          <a:noFill/>
        </p:spPr>
        <p:txBody>
          <a:bodyPr wrap="square" rtlCol="0">
            <a:spAutoFit/>
          </a:bodyPr>
          <a:lstStyle/>
          <a:p>
            <a:endParaRPr lang="en-GB" b="1" dirty="0" smtClean="0">
              <a:solidFill>
                <a:schemeClr val="accent4"/>
              </a:solidFill>
            </a:endParaRPr>
          </a:p>
          <a:p>
            <a:r>
              <a:rPr lang="en-GB" sz="2400" b="1" dirty="0" smtClean="0"/>
              <a:t>A dependable and fairer representation of student achievement</a:t>
            </a:r>
            <a:endParaRPr lang="en-GB" sz="2400" b="1" dirty="0"/>
          </a:p>
          <a:p>
            <a:pPr marL="342900" indent="-342900">
              <a:buFont typeface="Courier New" panose="02070309020205020404" pitchFamily="49" charset="0"/>
              <a:buChar char="o"/>
            </a:pPr>
            <a:r>
              <a:rPr lang="en-GB" sz="2400" dirty="0" smtClean="0"/>
              <a:t>Marks are too often used formulaically artificially combining marks from different sources which do not have equal weighting, meaning or validity</a:t>
            </a:r>
          </a:p>
          <a:p>
            <a:pPr marL="342900" indent="-342900">
              <a:buFont typeface="Courier New" panose="02070309020205020404" pitchFamily="49" charset="0"/>
              <a:buChar char="o"/>
            </a:pPr>
            <a:r>
              <a:rPr lang="en-GB" sz="2400" dirty="0" smtClean="0"/>
              <a:t>Seek out opportunities to more effectively and consistently represent student achievement</a:t>
            </a:r>
          </a:p>
          <a:p>
            <a:pPr marL="342900" indent="-342900">
              <a:buFont typeface="Courier New" panose="02070309020205020404" pitchFamily="49" charset="0"/>
              <a:buChar char="o"/>
            </a:pPr>
            <a:endParaRPr lang="en-GB" sz="2400" dirty="0"/>
          </a:p>
          <a:p>
            <a:r>
              <a:rPr lang="en-GB" sz="2400" b="1" dirty="0" smtClean="0"/>
              <a:t>Supporting academic integrity</a:t>
            </a:r>
          </a:p>
          <a:p>
            <a:pPr marL="342900" indent="-342900">
              <a:buFont typeface="Courier New" panose="02070309020205020404" pitchFamily="49" charset="0"/>
              <a:buChar char="o"/>
            </a:pPr>
            <a:r>
              <a:rPr lang="en-GB" sz="2400" dirty="0" smtClean="0"/>
              <a:t>Innovative assessment design essential to promoting academic integrity</a:t>
            </a:r>
          </a:p>
          <a:p>
            <a:pPr marL="342900" indent="-342900">
              <a:buFont typeface="Courier New" panose="02070309020205020404" pitchFamily="49" charset="0"/>
              <a:buChar char="o"/>
            </a:pPr>
            <a:r>
              <a:rPr lang="en-GB" sz="2400" dirty="0" smtClean="0"/>
              <a:t>Requires an holistic and integrated approach and more sophisticated assessment tasks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8661"/>
            <a:ext cx="5400675" cy="5400675"/>
          </a:xfrm>
          <a:prstGeom prst="rect">
            <a:avLst/>
          </a:prstGeom>
        </p:spPr>
      </p:pic>
    </p:spTree>
    <p:extLst>
      <p:ext uri="{BB962C8B-B14F-4D97-AF65-F5344CB8AC3E}">
        <p14:creationId xmlns:p14="http://schemas.microsoft.com/office/powerpoint/2010/main" val="358888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75" y="0"/>
            <a:ext cx="10433050" cy="1095375"/>
          </a:xfrm>
        </p:spPr>
        <p:txBody>
          <a:bodyPr/>
          <a:lstStyle/>
          <a:p>
            <a:r>
              <a:rPr lang="en-GB" b="1" dirty="0" smtClean="0">
                <a:solidFill>
                  <a:schemeClr val="accent4"/>
                </a:solidFill>
              </a:rPr>
              <a:t>Putting assessment to work</a:t>
            </a:r>
            <a:endParaRPr lang="en-GB" b="1" dirty="0">
              <a:solidFill>
                <a:schemeClr val="accent4"/>
              </a:solidFill>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10" name="TextBox 9"/>
          <p:cNvSpPr txBox="1"/>
          <p:nvPr/>
        </p:nvSpPr>
        <p:spPr>
          <a:xfrm>
            <a:off x="635000" y="1043071"/>
            <a:ext cx="11096625" cy="5755421"/>
          </a:xfrm>
          <a:prstGeom prst="rect">
            <a:avLst/>
          </a:prstGeom>
          <a:noFill/>
        </p:spPr>
        <p:txBody>
          <a:bodyPr wrap="square" rtlCol="0">
            <a:spAutoFit/>
          </a:bodyPr>
          <a:lstStyle/>
          <a:p>
            <a:endParaRPr lang="en-GB" sz="1000" dirty="0" smtClean="0"/>
          </a:p>
          <a:p>
            <a:r>
              <a:rPr lang="en-GB" sz="2800" b="1" u="sng" dirty="0" smtClean="0">
                <a:solidFill>
                  <a:schemeClr val="accent2"/>
                </a:solidFill>
                <a:hlinkClick r:id="rId2"/>
              </a:rPr>
              <a:t>“Patchwork Assessment”</a:t>
            </a:r>
            <a:endParaRPr lang="en-GB" sz="2800" b="1" u="sng" dirty="0" smtClean="0">
              <a:solidFill>
                <a:schemeClr val="accent2"/>
              </a:solidFill>
            </a:endParaRPr>
          </a:p>
          <a:p>
            <a:endParaRPr lang="en-GB" sz="2400" dirty="0"/>
          </a:p>
          <a:p>
            <a:r>
              <a:rPr lang="en-GB" sz="2400" i="1" dirty="0" smtClean="0"/>
              <a:t>‘The </a:t>
            </a:r>
            <a:r>
              <a:rPr lang="en-GB" sz="2400" i="1" dirty="0"/>
              <a:t>essence of a patchwork is that it consists of a variety of small sections, each of which is complete in itself, and that the overall unity of these component sections, although planned in advance, is finalized retrospectively, when they are ‘stitched together’ </a:t>
            </a:r>
            <a:r>
              <a:rPr lang="en-GB" sz="2400" i="1" dirty="0" smtClean="0"/>
              <a:t>(Winter, 2003</a:t>
            </a:r>
            <a:r>
              <a:rPr lang="en-GB" sz="2400" i="1" dirty="0"/>
              <a:t>: 112). </a:t>
            </a:r>
            <a:endParaRPr lang="en-GB" sz="2400" i="1" dirty="0" smtClean="0"/>
          </a:p>
          <a:p>
            <a:endParaRPr lang="en-GB" sz="2400" b="1" i="1" dirty="0"/>
          </a:p>
          <a:p>
            <a:pPr lvl="1"/>
            <a:r>
              <a:rPr lang="en-GB" sz="2400" b="1" dirty="0" smtClean="0"/>
              <a:t>Key features</a:t>
            </a:r>
          </a:p>
          <a:p>
            <a:pPr marL="742950" lvl="1" indent="-285750">
              <a:buFont typeface="Wingdings" panose="05000000000000000000" pitchFamily="2" charset="2"/>
              <a:buChar char="§"/>
            </a:pPr>
            <a:r>
              <a:rPr lang="en-GB" sz="2400" dirty="0" smtClean="0"/>
              <a:t>Student-centred, inclusive, personalised and contextualised within the real world</a:t>
            </a:r>
          </a:p>
          <a:p>
            <a:pPr marL="742950" lvl="1" indent="-285750">
              <a:buFont typeface="Wingdings" panose="05000000000000000000" pitchFamily="2" charset="2"/>
              <a:buChar char="§"/>
            </a:pPr>
            <a:r>
              <a:rPr lang="en-GB" sz="2400" dirty="0" smtClean="0"/>
              <a:t>Opens up to continuous formative feedback supported by peer engagement where students engage in meaningful feedback with each other</a:t>
            </a:r>
          </a:p>
          <a:p>
            <a:pPr marL="742950" lvl="1" indent="-285750">
              <a:buFont typeface="Wingdings" panose="05000000000000000000" pitchFamily="2" charset="2"/>
              <a:buChar char="§"/>
            </a:pPr>
            <a:r>
              <a:rPr lang="en-GB" sz="2400" dirty="0" smtClean="0"/>
              <a:t>Bespoke learning underpins the process wherein the student chooses the pivotal learning moments</a:t>
            </a:r>
          </a:p>
          <a:p>
            <a:pPr marL="742950" lvl="1" indent="-285750">
              <a:buFont typeface="Wingdings" panose="05000000000000000000" pitchFamily="2" charset="2"/>
              <a:buChar char="§"/>
            </a:pPr>
            <a:r>
              <a:rPr lang="en-GB" sz="2400" dirty="0" smtClean="0"/>
              <a:t>Articulation of experience is at the centre of the learning process </a:t>
            </a:r>
            <a:endParaRPr lang="en-GB" sz="2400" dirty="0"/>
          </a:p>
          <a:p>
            <a:endParaRPr lang="en-GB" dirty="0"/>
          </a:p>
        </p:txBody>
      </p:sp>
    </p:spTree>
    <p:extLst>
      <p:ext uri="{BB962C8B-B14F-4D97-AF65-F5344CB8AC3E}">
        <p14:creationId xmlns:p14="http://schemas.microsoft.com/office/powerpoint/2010/main" val="42743140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625" y="0"/>
            <a:ext cx="10194924" cy="1325563"/>
          </a:xfrm>
        </p:spPr>
        <p:txBody>
          <a:bodyPr>
            <a:normAutofit/>
          </a:bodyPr>
          <a:lstStyle/>
          <a:p>
            <a:r>
              <a:rPr lang="en-GB" b="1" dirty="0" smtClean="0">
                <a:solidFill>
                  <a:schemeClr val="accent4"/>
                </a:solidFill>
              </a:rPr>
              <a:t>Some reflective </a:t>
            </a:r>
            <a:r>
              <a:rPr lang="en-GB" b="1" dirty="0">
                <a:solidFill>
                  <a:schemeClr val="accent4"/>
                </a:solidFill>
              </a:rPr>
              <a:t>q</a:t>
            </a:r>
            <a:r>
              <a:rPr lang="en-GB" b="1" dirty="0" smtClean="0">
                <a:solidFill>
                  <a:schemeClr val="accent4"/>
                </a:solidFill>
              </a:rPr>
              <a:t>uestions</a:t>
            </a:r>
            <a:endParaRPr lang="en-GB" b="1" dirty="0">
              <a:solidFill>
                <a:schemeClr val="accent4"/>
              </a:solidFill>
            </a:endParaRPr>
          </a:p>
        </p:txBody>
      </p:sp>
      <p:sp>
        <p:nvSpPr>
          <p:cNvPr id="3" name="Content Placeholder 2"/>
          <p:cNvSpPr>
            <a:spLocks noGrp="1"/>
          </p:cNvSpPr>
          <p:nvPr>
            <p:ph idx="1"/>
          </p:nvPr>
        </p:nvSpPr>
        <p:spPr>
          <a:xfrm>
            <a:off x="666750" y="1316244"/>
            <a:ext cx="10858499" cy="4439641"/>
          </a:xfrm>
        </p:spPr>
        <p:txBody>
          <a:bodyPr/>
          <a:lstStyle/>
          <a:p>
            <a:pPr marL="0" indent="0">
              <a:buNone/>
            </a:pPr>
            <a:r>
              <a:rPr lang="en-GB" b="1" dirty="0" smtClean="0">
                <a:solidFill>
                  <a:schemeClr val="accent5"/>
                </a:solidFill>
              </a:rPr>
              <a:t>How do summative tasks you set help students develop their learning?</a:t>
            </a:r>
          </a:p>
          <a:p>
            <a:pPr marL="0" indent="0">
              <a:buNone/>
            </a:pPr>
            <a:endParaRPr lang="en-GB" sz="1000" b="1" dirty="0">
              <a:solidFill>
                <a:schemeClr val="accent5"/>
              </a:solidFill>
            </a:endParaRPr>
          </a:p>
          <a:p>
            <a:pPr marL="0" indent="0">
              <a:buNone/>
            </a:pPr>
            <a:r>
              <a:rPr lang="en-GB" b="1" dirty="0" smtClean="0">
                <a:solidFill>
                  <a:schemeClr val="accent5"/>
                </a:solidFill>
              </a:rPr>
              <a:t>To what extent are marks the main incentive for student engagement in your module/programme? </a:t>
            </a:r>
          </a:p>
          <a:p>
            <a:pPr marL="0" indent="0">
              <a:buNone/>
            </a:pPr>
            <a:endParaRPr lang="en-GB" sz="1000" b="1" dirty="0">
              <a:solidFill>
                <a:schemeClr val="accent5"/>
              </a:solidFill>
            </a:endParaRPr>
          </a:p>
          <a:p>
            <a:pPr marL="0" indent="0">
              <a:buNone/>
            </a:pPr>
            <a:r>
              <a:rPr lang="en-GB" b="1" dirty="0" smtClean="0">
                <a:solidFill>
                  <a:schemeClr val="accent5"/>
                </a:solidFill>
              </a:rPr>
              <a:t>What kinds of developmental (formative) activities are offered in your programme/module and how is this best achieved? </a:t>
            </a:r>
          </a:p>
          <a:p>
            <a:pPr marL="0" indent="0">
              <a:buNone/>
            </a:pPr>
            <a:endParaRPr lang="en-GB" sz="1000" b="1" dirty="0">
              <a:solidFill>
                <a:schemeClr val="accent5"/>
              </a:solidFill>
            </a:endParaRPr>
          </a:p>
          <a:p>
            <a:pPr marL="0" indent="0">
              <a:buNone/>
            </a:pPr>
            <a:r>
              <a:rPr lang="en-GB" b="1" dirty="0" smtClean="0">
                <a:solidFill>
                  <a:schemeClr val="accent5"/>
                </a:solidFill>
              </a:rPr>
              <a:t>How does the range and mix of assessment activities on your programme capture the ‘distance travelled’ by students? </a:t>
            </a:r>
            <a:endParaRPr lang="en-GB" b="1" dirty="0">
              <a:solidFill>
                <a:schemeClr val="accent5"/>
              </a:solidFill>
            </a:endParaRPr>
          </a:p>
        </p:txBody>
      </p:sp>
      <p:pic>
        <p:nvPicPr>
          <p:cNvPr id="6" name="Picture 7" descr="C:\Users\samuele\AppData\Local\Microsoft\Windows\Temporary Internet Files\Content.IE5\9IT3L0BB\lgi01a201310212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3742" y="5480733"/>
            <a:ext cx="2178667" cy="123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477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0"/>
            <a:ext cx="10515600" cy="1325563"/>
          </a:xfrm>
        </p:spPr>
        <p:txBody>
          <a:bodyPr/>
          <a:lstStyle/>
          <a:p>
            <a:r>
              <a:rPr lang="en-GB" b="1" dirty="0" smtClean="0">
                <a:solidFill>
                  <a:schemeClr val="accent4"/>
                </a:solidFill>
              </a:rPr>
              <a:t>Feedback Unbound </a:t>
            </a:r>
            <a:endParaRPr lang="en-GB" b="1" dirty="0">
              <a:solidFill>
                <a:schemeClr val="accent4"/>
              </a:solidFill>
            </a:endParaRPr>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r>
              <a:rPr lang="en-GB" sz="3600" b="1" u="sng" dirty="0" smtClean="0"/>
              <a:t>A logical conundrum</a:t>
            </a:r>
            <a:r>
              <a:rPr lang="en-GB" sz="3600" dirty="0" smtClean="0"/>
              <a:t>: </a:t>
            </a:r>
          </a:p>
          <a:p>
            <a:pPr marL="457200" lvl="1" indent="0">
              <a:buNone/>
            </a:pPr>
            <a:endParaRPr lang="en-GB" sz="800" dirty="0" smtClean="0"/>
          </a:p>
          <a:p>
            <a:pPr marL="457200" lvl="1" indent="0">
              <a:buNone/>
            </a:pPr>
            <a:r>
              <a:rPr lang="en-GB" sz="3600" dirty="0" smtClean="0"/>
              <a:t>How to develop effective feedback processes within the constraints of time and resources</a:t>
            </a:r>
          </a:p>
          <a:p>
            <a:pPr marL="0" indent="0">
              <a:buNone/>
            </a:pPr>
            <a:endParaRPr lang="en-GB" dirty="0"/>
          </a:p>
        </p:txBody>
      </p:sp>
    </p:spTree>
    <p:extLst>
      <p:ext uri="{BB962C8B-B14F-4D97-AF65-F5344CB8AC3E}">
        <p14:creationId xmlns:p14="http://schemas.microsoft.com/office/powerpoint/2010/main" val="37681023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75" y="1"/>
            <a:ext cx="10515600" cy="1174750"/>
          </a:xfrm>
        </p:spPr>
        <p:txBody>
          <a:bodyPr/>
          <a:lstStyle/>
          <a:p>
            <a:r>
              <a:rPr lang="en-GB" b="1" dirty="0" smtClean="0">
                <a:solidFill>
                  <a:schemeClr val="accent4"/>
                </a:solidFill>
              </a:rPr>
              <a:t>Rethinking models of feedback</a:t>
            </a:r>
            <a:endParaRPr lang="en-GB" b="1" dirty="0">
              <a:solidFill>
                <a:schemeClr val="accent4"/>
              </a:solidFill>
            </a:endParaRPr>
          </a:p>
        </p:txBody>
      </p:sp>
      <p:sp>
        <p:nvSpPr>
          <p:cNvPr id="9" name="Content Placeholder 2"/>
          <p:cNvSpPr>
            <a:spLocks noGrp="1"/>
          </p:cNvSpPr>
          <p:nvPr>
            <p:ph idx="1"/>
          </p:nvPr>
        </p:nvSpPr>
        <p:spPr>
          <a:xfrm>
            <a:off x="885645" y="1042842"/>
            <a:ext cx="10830105" cy="5656407"/>
          </a:xfrm>
        </p:spPr>
        <p:txBody>
          <a:bodyPr>
            <a:normAutofit/>
          </a:bodyPr>
          <a:lstStyle/>
          <a:p>
            <a:pPr marL="0" indent="0">
              <a:spcAft>
                <a:spcPts val="600"/>
              </a:spcAft>
              <a:buNone/>
            </a:pPr>
            <a:r>
              <a:rPr lang="en-GB" sz="3200" dirty="0" smtClean="0"/>
              <a:t>Seeing feedback as </a:t>
            </a:r>
            <a:r>
              <a:rPr lang="en-GB" sz="3200" b="1" dirty="0" smtClean="0">
                <a:solidFill>
                  <a:schemeClr val="accent5"/>
                </a:solidFill>
              </a:rPr>
              <a:t>‘all </a:t>
            </a:r>
            <a:r>
              <a:rPr lang="en-GB" sz="3200" b="1" dirty="0">
                <a:solidFill>
                  <a:schemeClr val="accent5"/>
                </a:solidFill>
              </a:rPr>
              <a:t>dialogue to support learning </a:t>
            </a:r>
            <a:r>
              <a:rPr lang="en-GB" sz="3200" b="1" dirty="0" smtClean="0">
                <a:solidFill>
                  <a:schemeClr val="accent5"/>
                </a:solidFill>
              </a:rPr>
              <a:t>in both </a:t>
            </a:r>
            <a:r>
              <a:rPr lang="en-GB" sz="3200" b="1" dirty="0">
                <a:solidFill>
                  <a:schemeClr val="accent5"/>
                </a:solidFill>
              </a:rPr>
              <a:t>formal and informal situations</a:t>
            </a:r>
            <a:r>
              <a:rPr lang="en-GB" sz="3200" b="1" dirty="0" smtClean="0">
                <a:solidFill>
                  <a:schemeClr val="accent5"/>
                </a:solidFill>
              </a:rPr>
              <a:t>’</a:t>
            </a:r>
            <a:r>
              <a:rPr lang="en-GB" sz="3200" dirty="0" smtClean="0"/>
              <a:t> </a:t>
            </a:r>
            <a:r>
              <a:rPr lang="en-GB" sz="1800" dirty="0" smtClean="0"/>
              <a:t>(</a:t>
            </a:r>
            <a:r>
              <a:rPr lang="fr-FR" sz="1800" dirty="0" err="1" smtClean="0"/>
              <a:t>Carless</a:t>
            </a:r>
            <a:r>
              <a:rPr lang="fr-FR" sz="1800" dirty="0" smtClean="0"/>
              <a:t> </a:t>
            </a:r>
            <a:r>
              <a:rPr lang="fr-FR" sz="1800" dirty="0"/>
              <a:t>et al. </a:t>
            </a:r>
            <a:r>
              <a:rPr lang="fr-FR" sz="1800" dirty="0" smtClean="0"/>
              <a:t>2011: 2)</a:t>
            </a:r>
            <a:endParaRPr lang="fr-FR" sz="900" dirty="0"/>
          </a:p>
          <a:p>
            <a:pPr marL="0" indent="0">
              <a:spcAft>
                <a:spcPts val="600"/>
              </a:spcAft>
              <a:buNone/>
            </a:pPr>
            <a:r>
              <a:rPr lang="en-GB" sz="3200" dirty="0"/>
              <a:t>‘A fundamental requirement of </a:t>
            </a:r>
            <a:r>
              <a:rPr lang="en-GB" sz="3200" dirty="0" smtClean="0"/>
              <a:t>effective assessment is </a:t>
            </a:r>
            <a:r>
              <a:rPr lang="en-GB" sz="3200" dirty="0" smtClean="0">
                <a:solidFill>
                  <a:schemeClr val="accent5"/>
                </a:solidFill>
              </a:rPr>
              <a:t>‘</a:t>
            </a:r>
            <a:r>
              <a:rPr lang="en-GB" sz="3200" b="1" dirty="0" smtClean="0">
                <a:solidFill>
                  <a:schemeClr val="accent5"/>
                </a:solidFill>
              </a:rPr>
              <a:t>to </a:t>
            </a:r>
            <a:r>
              <a:rPr lang="en-GB" sz="3200" b="1" dirty="0">
                <a:solidFill>
                  <a:schemeClr val="accent5"/>
                </a:solidFill>
              </a:rPr>
              <a:t>facilitate high-quality feedback </a:t>
            </a:r>
            <a:r>
              <a:rPr lang="en-GB" sz="3200" b="1" dirty="0" smtClean="0">
                <a:solidFill>
                  <a:schemeClr val="accent5"/>
                </a:solidFill>
              </a:rPr>
              <a:t>exchanges</a:t>
            </a:r>
            <a:r>
              <a:rPr lang="en-GB" sz="3200" dirty="0" smtClean="0">
                <a:solidFill>
                  <a:schemeClr val="accent5"/>
                </a:solidFill>
              </a:rPr>
              <a:t>’ </a:t>
            </a:r>
            <a:r>
              <a:rPr lang="en-GB" sz="1800" dirty="0"/>
              <a:t>(</a:t>
            </a:r>
            <a:r>
              <a:rPr lang="en-GB" sz="1800" dirty="0" err="1"/>
              <a:t>Boud</a:t>
            </a:r>
            <a:r>
              <a:rPr lang="en-GB" sz="1800" dirty="0"/>
              <a:t> </a:t>
            </a:r>
            <a:r>
              <a:rPr lang="en-GB" sz="1800" dirty="0" smtClean="0"/>
              <a:t>and </a:t>
            </a:r>
            <a:r>
              <a:rPr lang="en-GB" sz="1800" dirty="0"/>
              <a:t>Lawson, </a:t>
            </a:r>
            <a:r>
              <a:rPr lang="en-GB" sz="1800" dirty="0" smtClean="0"/>
              <a:t>2011) </a:t>
            </a:r>
            <a:endParaRPr lang="en-GB" sz="900" dirty="0" smtClean="0"/>
          </a:p>
          <a:p>
            <a:pPr marL="0" indent="0">
              <a:spcAft>
                <a:spcPts val="600"/>
              </a:spcAft>
              <a:buNone/>
            </a:pPr>
            <a:r>
              <a:rPr lang="en-GB" sz="3200" dirty="0"/>
              <a:t>F</a:t>
            </a:r>
            <a:r>
              <a:rPr lang="en-GB" sz="3200" dirty="0" smtClean="0"/>
              <a:t>eedback </a:t>
            </a:r>
            <a:r>
              <a:rPr lang="en-GB" sz="3200" dirty="0"/>
              <a:t>as a way of promoting learning through </a:t>
            </a:r>
            <a:r>
              <a:rPr lang="en-GB" sz="3200" b="1" dirty="0">
                <a:solidFill>
                  <a:schemeClr val="accent5"/>
                </a:solidFill>
              </a:rPr>
              <a:t>fostering active </a:t>
            </a:r>
            <a:r>
              <a:rPr lang="en-GB" sz="3200" b="1" dirty="0" smtClean="0">
                <a:solidFill>
                  <a:schemeClr val="accent5"/>
                </a:solidFill>
              </a:rPr>
              <a:t>learners, not </a:t>
            </a:r>
            <a:r>
              <a:rPr lang="en-GB" sz="3200" b="1" dirty="0">
                <a:solidFill>
                  <a:schemeClr val="accent5"/>
                </a:solidFill>
              </a:rPr>
              <a:t>as individual acts of information provision and </a:t>
            </a:r>
            <a:r>
              <a:rPr lang="en-GB" sz="3200" b="1" dirty="0" smtClean="0">
                <a:solidFill>
                  <a:schemeClr val="accent5"/>
                </a:solidFill>
              </a:rPr>
              <a:t>reception</a:t>
            </a:r>
            <a:r>
              <a:rPr lang="en-GB" sz="3200" dirty="0" smtClean="0">
                <a:solidFill>
                  <a:schemeClr val="accent5"/>
                </a:solidFill>
              </a:rPr>
              <a:t> </a:t>
            </a:r>
            <a:r>
              <a:rPr lang="en-GB" sz="1800" dirty="0" smtClean="0"/>
              <a:t>(</a:t>
            </a:r>
            <a:r>
              <a:rPr lang="en-GB" sz="1800" dirty="0" err="1" smtClean="0"/>
              <a:t>Boud</a:t>
            </a:r>
            <a:r>
              <a:rPr lang="en-GB" sz="1800" dirty="0" smtClean="0"/>
              <a:t> and Molloy, 2012)</a:t>
            </a:r>
            <a:endParaRPr lang="en-GB" sz="900" dirty="0" smtClean="0"/>
          </a:p>
          <a:p>
            <a:pPr marL="0" indent="0">
              <a:spcAft>
                <a:spcPts val="600"/>
              </a:spcAft>
              <a:buNone/>
            </a:pPr>
            <a:r>
              <a:rPr lang="en-GB" sz="3200" dirty="0" smtClean="0"/>
              <a:t>“Sustainability” </a:t>
            </a:r>
            <a:r>
              <a:rPr lang="en-GB" sz="3200" dirty="0"/>
              <a:t>of feedback would ‘be a function of its contribution to </a:t>
            </a:r>
            <a:r>
              <a:rPr lang="en-GB" sz="3200" b="1" dirty="0">
                <a:solidFill>
                  <a:schemeClr val="accent5"/>
                </a:solidFill>
              </a:rPr>
              <a:t>equip students to learn prospectively, in their lives and careers beyond graduation</a:t>
            </a:r>
            <a:r>
              <a:rPr lang="en-GB" sz="3200" dirty="0">
                <a:solidFill>
                  <a:schemeClr val="accent5"/>
                </a:solidFill>
              </a:rPr>
              <a:t>’ </a:t>
            </a:r>
            <a:r>
              <a:rPr lang="en-GB" sz="1800" dirty="0"/>
              <a:t>(Hounsell, </a:t>
            </a:r>
            <a:r>
              <a:rPr lang="en-GB" sz="1800" dirty="0" smtClean="0"/>
              <a:t>2008)</a:t>
            </a:r>
            <a:endParaRPr lang="en-GB" sz="1800" dirty="0"/>
          </a:p>
          <a:p>
            <a:pPr marL="0" indent="0">
              <a:buNone/>
            </a:pPr>
            <a:endParaRPr lang="en-GB" dirty="0" smtClean="0"/>
          </a:p>
          <a:p>
            <a:pPr marL="0" indent="0">
              <a:buNone/>
            </a:pPr>
            <a:endParaRPr lang="en-GB" dirty="0"/>
          </a:p>
          <a:p>
            <a:pPr marL="0" indent="0">
              <a:buNone/>
            </a:pPr>
            <a:endParaRPr lang="fr-FR" dirty="0" smtClean="0"/>
          </a:p>
        </p:txBody>
      </p:sp>
    </p:spTree>
    <p:extLst>
      <p:ext uri="{BB962C8B-B14F-4D97-AF65-F5344CB8AC3E}">
        <p14:creationId xmlns:p14="http://schemas.microsoft.com/office/powerpoint/2010/main" val="41820217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73491"/>
            <a:ext cx="10515600" cy="2852737"/>
          </a:xfrm>
        </p:spPr>
        <p:txBody>
          <a:bodyPr/>
          <a:lstStyle/>
          <a:p>
            <a:r>
              <a:rPr lang="en-GB" b="1" dirty="0" smtClean="0">
                <a:solidFill>
                  <a:schemeClr val="bg2"/>
                </a:solidFill>
              </a:rPr>
              <a:t>Transforming </a:t>
            </a:r>
            <a:r>
              <a:rPr lang="en-GB" b="1" dirty="0">
                <a:solidFill>
                  <a:schemeClr val="bg2"/>
                </a:solidFill>
              </a:rPr>
              <a:t>Assessment in Higher Education</a:t>
            </a:r>
            <a:endParaRPr lang="en-GB" dirty="0">
              <a:solidFill>
                <a:schemeClr val="bg2"/>
              </a:solidFill>
            </a:endParaRPr>
          </a:p>
        </p:txBody>
      </p:sp>
      <p:sp>
        <p:nvSpPr>
          <p:cNvPr id="3" name="Text Placeholder 2"/>
          <p:cNvSpPr>
            <a:spLocks noGrp="1"/>
          </p:cNvSpPr>
          <p:nvPr>
            <p:ph type="body" idx="1"/>
          </p:nvPr>
        </p:nvSpPr>
        <p:spPr>
          <a:xfrm>
            <a:off x="912770" y="4919892"/>
            <a:ext cx="10515600" cy="673661"/>
          </a:xfrm>
        </p:spPr>
        <p:txBody>
          <a:bodyPr/>
          <a:lstStyle/>
          <a:p>
            <a:pPr algn="ctr"/>
            <a:r>
              <a:rPr lang="en-GB" b="1" dirty="0">
                <a:solidFill>
                  <a:schemeClr val="bg2"/>
                </a:solidFill>
              </a:rPr>
              <a:t>Dr. Sam Elkington, Academic Lead for Assessment and Feedback</a:t>
            </a:r>
          </a:p>
          <a:p>
            <a:pPr algn="ctr"/>
            <a:endParaRPr lang="en-GB" dirty="0">
              <a:solidFill>
                <a:schemeClr val="bg2"/>
              </a:solidFill>
            </a:endParaRPr>
          </a:p>
        </p:txBody>
      </p:sp>
      <p:sp>
        <p:nvSpPr>
          <p:cNvPr id="4" name="Slide Number Placeholder 3"/>
          <p:cNvSpPr>
            <a:spLocks noGrp="1"/>
          </p:cNvSpPr>
          <p:nvPr>
            <p:ph type="sldNum" sz="quarter" idx="4"/>
          </p:nvPr>
        </p:nvSpPr>
        <p:spPr/>
        <p:txBody>
          <a:bodyPr/>
          <a:lstStyle/>
          <a:p>
            <a:fld id="{A72A18AC-CE6E-42B9-A9BC-71F062A5C50D}" type="slidenum">
              <a:rPr lang="en-GB" smtClean="0">
                <a:solidFill>
                  <a:srgbClr val="4D4D4F"/>
                </a:solidFill>
              </a:rPr>
              <a:pPr/>
              <a:t>2</a:t>
            </a:fld>
            <a:endParaRPr lang="en-GB">
              <a:solidFill>
                <a:srgbClr val="4D4D4F"/>
              </a:solidFill>
            </a:endParaRPr>
          </a:p>
        </p:txBody>
      </p:sp>
      <p:sp>
        <p:nvSpPr>
          <p:cNvPr id="5" name="Date Placeholder 4"/>
          <p:cNvSpPr>
            <a:spLocks noGrp="1"/>
          </p:cNvSpPr>
          <p:nvPr>
            <p:ph type="dt" sz="half" idx="2"/>
          </p:nvPr>
        </p:nvSpPr>
        <p:spPr/>
        <p:txBody>
          <a:bodyPr/>
          <a:lstStyle/>
          <a:p>
            <a:fld id="{5E6EAB3A-A376-4132-BDDD-AB89A434145E}" type="datetime1">
              <a:rPr lang="en-GB" smtClean="0">
                <a:solidFill>
                  <a:srgbClr val="4D4D4F">
                    <a:tint val="75000"/>
                  </a:srgbClr>
                </a:solidFill>
              </a:rPr>
              <a:pPr/>
              <a:t>3/10/2016</a:t>
            </a:fld>
            <a:endParaRPr lang="en-GB" dirty="0">
              <a:solidFill>
                <a:srgbClr val="4D4D4F">
                  <a:tint val="75000"/>
                </a:srgbClr>
              </a:solidFill>
            </a:endParaRPr>
          </a:p>
        </p:txBody>
      </p:sp>
    </p:spTree>
    <p:extLst>
      <p:ext uri="{BB962C8B-B14F-4D97-AF65-F5344CB8AC3E}">
        <p14:creationId xmlns:p14="http://schemas.microsoft.com/office/powerpoint/2010/main" val="289617790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16000"/>
          </a:xfrm>
        </p:spPr>
        <p:txBody>
          <a:bodyPr/>
          <a:lstStyle/>
          <a:p>
            <a:r>
              <a:rPr lang="en-GB" b="1" dirty="0" smtClean="0">
                <a:solidFill>
                  <a:schemeClr val="accent4"/>
                </a:solidFill>
              </a:rPr>
              <a:t>Feedback – </a:t>
            </a:r>
            <a:r>
              <a:rPr lang="en-GB" b="1" dirty="0">
                <a:solidFill>
                  <a:schemeClr val="accent4"/>
                </a:solidFill>
              </a:rPr>
              <a:t>w</a:t>
            </a:r>
            <a:r>
              <a:rPr lang="en-GB" b="1" dirty="0" smtClean="0">
                <a:solidFill>
                  <a:schemeClr val="accent4"/>
                </a:solidFill>
              </a:rPr>
              <a:t>hat </a:t>
            </a:r>
            <a:r>
              <a:rPr lang="en-GB" b="1" dirty="0">
                <a:solidFill>
                  <a:schemeClr val="accent4"/>
                </a:solidFill>
              </a:rPr>
              <a:t>s</a:t>
            </a:r>
            <a:r>
              <a:rPr lang="en-GB" b="1" dirty="0" smtClean="0">
                <a:solidFill>
                  <a:schemeClr val="accent4"/>
                </a:solidFill>
              </a:rPr>
              <a:t>tudents need</a:t>
            </a:r>
            <a:endParaRPr lang="en-GB" b="1" dirty="0">
              <a:solidFill>
                <a:schemeClr val="accent4"/>
              </a:solidFill>
            </a:endParaRPr>
          </a:p>
        </p:txBody>
      </p:sp>
      <p:sp>
        <p:nvSpPr>
          <p:cNvPr id="3" name="Content Placeholder 2"/>
          <p:cNvSpPr>
            <a:spLocks noGrp="1"/>
          </p:cNvSpPr>
          <p:nvPr>
            <p:ph idx="1"/>
          </p:nvPr>
        </p:nvSpPr>
        <p:spPr>
          <a:xfrm>
            <a:off x="441146" y="1550842"/>
            <a:ext cx="10515600" cy="4669485"/>
          </a:xfrm>
        </p:spPr>
        <p:txBody>
          <a:bodyPr>
            <a:normAutofit/>
          </a:bodyPr>
          <a:lstStyle/>
          <a:p>
            <a:pPr marL="0" indent="0">
              <a:buNone/>
            </a:pPr>
            <a:endParaRPr lang="en-GB" dirty="0" smtClean="0"/>
          </a:p>
          <a:p>
            <a:pPr marL="0" indent="0">
              <a:buNone/>
            </a:pPr>
            <a:endParaRPr lang="en-GB" dirty="0"/>
          </a:p>
          <a:p>
            <a:pPr marL="0" indent="0">
              <a:buNone/>
            </a:pPr>
            <a:endParaRPr lang="fr-FR" dirty="0" smtClean="0"/>
          </a:p>
          <a:p>
            <a:pPr marL="0" indent="0">
              <a:buNone/>
            </a:pPr>
            <a:endParaRPr lang="fr-FR" dirty="0"/>
          </a:p>
          <a:p>
            <a:pPr marL="0" indent="0">
              <a:buNone/>
            </a:pPr>
            <a:endParaRPr lang="en-GB" dirty="0"/>
          </a:p>
        </p:txBody>
      </p:sp>
      <p:sp>
        <p:nvSpPr>
          <p:cNvPr id="7" name="Rectangle 6"/>
          <p:cNvSpPr/>
          <p:nvPr/>
        </p:nvSpPr>
        <p:spPr>
          <a:xfrm>
            <a:off x="782052" y="1028343"/>
            <a:ext cx="10870197" cy="5278369"/>
          </a:xfrm>
          <a:prstGeom prst="rect">
            <a:avLst/>
          </a:prstGeom>
        </p:spPr>
        <p:txBody>
          <a:bodyPr wrap="square">
            <a:spAutoFit/>
          </a:bodyPr>
          <a:lstStyle/>
          <a:p>
            <a:pPr>
              <a:spcBef>
                <a:spcPts val="600"/>
              </a:spcBef>
              <a:spcAft>
                <a:spcPts val="600"/>
              </a:spcAft>
            </a:pPr>
            <a:r>
              <a:rPr lang="en-GB" sz="3200" b="1" dirty="0" smtClean="0"/>
              <a:t>Characteristics of Sustainable Feedback </a:t>
            </a:r>
            <a:r>
              <a:rPr lang="en-GB" sz="2400" b="1" dirty="0" smtClean="0"/>
              <a:t>(</a:t>
            </a:r>
            <a:r>
              <a:rPr lang="en-GB" sz="2400" b="1" dirty="0" err="1" smtClean="0"/>
              <a:t>Boud</a:t>
            </a:r>
            <a:r>
              <a:rPr lang="en-GB" sz="2400" b="1" dirty="0" smtClean="0"/>
              <a:t> and Molloy, 2012)</a:t>
            </a:r>
            <a:endParaRPr lang="en-GB" sz="2800" dirty="0" smtClean="0"/>
          </a:p>
          <a:p>
            <a:pPr marL="285750" indent="-285750">
              <a:spcBef>
                <a:spcPts val="600"/>
              </a:spcBef>
              <a:buFont typeface="Wingdings" panose="05000000000000000000" pitchFamily="2" charset="2"/>
              <a:buChar char="§"/>
            </a:pPr>
            <a:r>
              <a:rPr lang="en-GB" sz="2800" dirty="0" smtClean="0"/>
              <a:t>Involving </a:t>
            </a:r>
            <a:r>
              <a:rPr lang="en-GB" sz="2800" dirty="0"/>
              <a:t>students in dialogues about learning which </a:t>
            </a:r>
            <a:r>
              <a:rPr lang="en-GB" sz="2800" b="1" dirty="0">
                <a:solidFill>
                  <a:schemeClr val="accent5"/>
                </a:solidFill>
              </a:rPr>
              <a:t>raise their awareness </a:t>
            </a:r>
            <a:r>
              <a:rPr lang="en-GB" sz="2800" b="1" dirty="0" smtClean="0">
                <a:solidFill>
                  <a:schemeClr val="accent5"/>
                </a:solidFill>
              </a:rPr>
              <a:t>of quality performance</a:t>
            </a:r>
            <a:endParaRPr lang="en-GB" sz="2800" dirty="0" smtClean="0"/>
          </a:p>
          <a:p>
            <a:pPr marL="285750" indent="-285750">
              <a:spcBef>
                <a:spcPts val="600"/>
              </a:spcBef>
              <a:buFont typeface="Wingdings" panose="05000000000000000000" pitchFamily="2" charset="2"/>
              <a:buChar char="§"/>
            </a:pPr>
            <a:r>
              <a:rPr lang="en-GB" sz="2800" dirty="0" smtClean="0"/>
              <a:t>Facilitating </a:t>
            </a:r>
            <a:r>
              <a:rPr lang="en-GB" sz="2800" dirty="0"/>
              <a:t>feedback processes through which students are </a:t>
            </a:r>
            <a:r>
              <a:rPr lang="en-GB" sz="2800" b="1" dirty="0">
                <a:solidFill>
                  <a:schemeClr val="accent5"/>
                </a:solidFill>
              </a:rPr>
              <a:t>stimulated </a:t>
            </a:r>
            <a:r>
              <a:rPr lang="en-GB" sz="2800" b="1" dirty="0" smtClean="0">
                <a:solidFill>
                  <a:schemeClr val="accent5"/>
                </a:solidFill>
              </a:rPr>
              <a:t>to develop </a:t>
            </a:r>
            <a:r>
              <a:rPr lang="en-GB" sz="2800" b="1" dirty="0">
                <a:solidFill>
                  <a:schemeClr val="accent5"/>
                </a:solidFill>
              </a:rPr>
              <a:t>capacities in monitoring and evaluating</a:t>
            </a:r>
            <a:r>
              <a:rPr lang="en-GB" sz="2800" dirty="0"/>
              <a:t> their own </a:t>
            </a:r>
            <a:r>
              <a:rPr lang="en-GB" sz="2800" dirty="0" smtClean="0"/>
              <a:t>learning</a:t>
            </a:r>
            <a:endParaRPr lang="en-GB" sz="2800" dirty="0"/>
          </a:p>
          <a:p>
            <a:pPr marL="285750" indent="-285750">
              <a:spcBef>
                <a:spcPts val="600"/>
              </a:spcBef>
              <a:buFont typeface="Wingdings" panose="05000000000000000000" pitchFamily="2" charset="2"/>
              <a:buChar char="§"/>
            </a:pPr>
            <a:r>
              <a:rPr lang="en-GB" sz="2800" dirty="0" smtClean="0"/>
              <a:t>Enhancing </a:t>
            </a:r>
            <a:r>
              <a:rPr lang="en-GB" sz="2800" dirty="0"/>
              <a:t>student capacities for ongoing lifelong learning by supporting </a:t>
            </a:r>
            <a:r>
              <a:rPr lang="en-GB" sz="2800" dirty="0" smtClean="0"/>
              <a:t>student </a:t>
            </a:r>
            <a:r>
              <a:rPr lang="en-GB" sz="2800" b="1" dirty="0" smtClean="0">
                <a:solidFill>
                  <a:schemeClr val="accent5"/>
                </a:solidFill>
              </a:rPr>
              <a:t>development </a:t>
            </a:r>
            <a:r>
              <a:rPr lang="en-GB" sz="2800" b="1" dirty="0">
                <a:solidFill>
                  <a:schemeClr val="accent5"/>
                </a:solidFill>
              </a:rPr>
              <a:t>of skills for goal setting and planning their </a:t>
            </a:r>
            <a:r>
              <a:rPr lang="en-GB" sz="2800" b="1" dirty="0" smtClean="0">
                <a:solidFill>
                  <a:schemeClr val="accent5"/>
                </a:solidFill>
              </a:rPr>
              <a:t>learning</a:t>
            </a:r>
            <a:endParaRPr lang="en-GB" sz="2800" dirty="0"/>
          </a:p>
          <a:p>
            <a:pPr marL="285750" indent="-285750">
              <a:spcBef>
                <a:spcPts val="600"/>
              </a:spcBef>
              <a:buFont typeface="Wingdings" panose="05000000000000000000" pitchFamily="2" charset="2"/>
              <a:buChar char="§"/>
            </a:pPr>
            <a:r>
              <a:rPr lang="en-GB" sz="2800" dirty="0" smtClean="0"/>
              <a:t>Designing </a:t>
            </a:r>
            <a:r>
              <a:rPr lang="en-GB" sz="2800" dirty="0"/>
              <a:t>assessment tasks to </a:t>
            </a:r>
            <a:r>
              <a:rPr lang="en-GB" sz="2800" b="1" dirty="0">
                <a:solidFill>
                  <a:schemeClr val="accent5"/>
                </a:solidFill>
              </a:rPr>
              <a:t>facilitate student engagement over time </a:t>
            </a:r>
            <a:r>
              <a:rPr lang="en-GB" sz="2800" dirty="0" smtClean="0"/>
              <a:t>in which </a:t>
            </a:r>
            <a:r>
              <a:rPr lang="en-GB" sz="2800" b="1" dirty="0">
                <a:solidFill>
                  <a:schemeClr val="accent5"/>
                </a:solidFill>
              </a:rPr>
              <a:t>feedback from varied sources</a:t>
            </a:r>
            <a:r>
              <a:rPr lang="en-GB" sz="2800" b="1" dirty="0">
                <a:solidFill>
                  <a:schemeClr val="accent2"/>
                </a:solidFill>
              </a:rPr>
              <a:t> </a:t>
            </a:r>
            <a:r>
              <a:rPr lang="en-GB" sz="2800" dirty="0"/>
              <a:t>is generated, processed and used </a:t>
            </a:r>
            <a:r>
              <a:rPr lang="en-GB" sz="2800" dirty="0" smtClean="0"/>
              <a:t>to enhance </a:t>
            </a:r>
            <a:r>
              <a:rPr lang="en-GB" sz="2800" dirty="0"/>
              <a:t>performance on multiple stages of assignments.</a:t>
            </a:r>
          </a:p>
        </p:txBody>
      </p:sp>
    </p:spTree>
    <p:extLst>
      <p:ext uri="{BB962C8B-B14F-4D97-AF65-F5344CB8AC3E}">
        <p14:creationId xmlns:p14="http://schemas.microsoft.com/office/powerpoint/2010/main" val="13693057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5"/>
            <a:ext cx="10515600" cy="1000125"/>
          </a:xfrm>
        </p:spPr>
        <p:txBody>
          <a:bodyPr/>
          <a:lstStyle/>
          <a:p>
            <a:r>
              <a:rPr lang="en-GB" b="1" dirty="0" smtClean="0">
                <a:solidFill>
                  <a:schemeClr val="accent4"/>
                </a:solidFill>
              </a:rPr>
              <a:t>Reconceptualising Feedback </a:t>
            </a:r>
            <a:endParaRPr lang="en-GB" b="1" dirty="0">
              <a:solidFill>
                <a:schemeClr val="accent4"/>
              </a:solidFill>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p:txBody>
      </p:sp>
      <p:sp>
        <p:nvSpPr>
          <p:cNvPr id="10" name="TextBox 9"/>
          <p:cNvSpPr txBox="1"/>
          <p:nvPr/>
        </p:nvSpPr>
        <p:spPr>
          <a:xfrm>
            <a:off x="649705" y="1693946"/>
            <a:ext cx="10599821" cy="4862870"/>
          </a:xfrm>
          <a:prstGeom prst="rect">
            <a:avLst/>
          </a:prstGeom>
          <a:noFill/>
        </p:spPr>
        <p:txBody>
          <a:bodyPr wrap="square" rtlCol="0">
            <a:spAutoFit/>
          </a:bodyPr>
          <a:lstStyle/>
          <a:p>
            <a:endParaRPr lang="en-GB" sz="1000" b="1" dirty="0" smtClean="0"/>
          </a:p>
          <a:p>
            <a:pPr lvl="1"/>
            <a:endParaRPr lang="en-GB" sz="2000" b="1" dirty="0">
              <a:solidFill>
                <a:schemeClr val="accent2"/>
              </a:solidFill>
            </a:endParaRPr>
          </a:p>
          <a:p>
            <a:pPr lvl="1"/>
            <a:r>
              <a:rPr lang="en-GB" sz="2800" b="1" u="sng" dirty="0" smtClean="0">
                <a:solidFill>
                  <a:schemeClr val="accent2"/>
                </a:solidFill>
                <a:hlinkClick r:id="rId2"/>
              </a:rPr>
              <a:t>“Flipping Feedback” </a:t>
            </a:r>
            <a:endParaRPr lang="en-GB" sz="2000" b="1" dirty="0" smtClean="0"/>
          </a:p>
          <a:p>
            <a:pPr lvl="1"/>
            <a:r>
              <a:rPr lang="en-GB" sz="2800" b="1" dirty="0" smtClean="0"/>
              <a:t>Approaching the issue of engaging students with timely feedback by devising ways to give ‘feed-forward’, ‘real-time’ or ‘embedded feedback’ </a:t>
            </a:r>
          </a:p>
          <a:p>
            <a:pPr lvl="1"/>
            <a:r>
              <a:rPr lang="en-GB" sz="2800" b="1" dirty="0" smtClean="0"/>
              <a:t>					</a:t>
            </a:r>
            <a:r>
              <a:rPr lang="en-GB" sz="2800" dirty="0" smtClean="0"/>
              <a:t>(University of Edinburgh, 2007, 2015) </a:t>
            </a:r>
            <a:endParaRPr lang="en-GB" sz="2800" dirty="0"/>
          </a:p>
          <a:p>
            <a:pPr lvl="1"/>
            <a:endParaRPr lang="en-GB" sz="1000" b="1" dirty="0"/>
          </a:p>
          <a:p>
            <a:pPr lvl="1"/>
            <a:r>
              <a:rPr lang="en-GB" sz="2800" b="1" u="sng" dirty="0" smtClean="0">
                <a:solidFill>
                  <a:schemeClr val="accent2"/>
                </a:solidFill>
                <a:hlinkClick r:id="rId2"/>
              </a:rPr>
              <a:t>“Feedback as Dialogue”</a:t>
            </a:r>
            <a:r>
              <a:rPr lang="en-GB" sz="2800" b="1" dirty="0" smtClean="0">
                <a:solidFill>
                  <a:schemeClr val="accent2"/>
                </a:solidFill>
                <a:hlinkClick r:id="rId2"/>
              </a:rPr>
              <a:t> </a:t>
            </a:r>
            <a:endParaRPr lang="en-GB" sz="2000" b="1" dirty="0" smtClean="0"/>
          </a:p>
          <a:p>
            <a:pPr lvl="1"/>
            <a:r>
              <a:rPr lang="en-GB" sz="2800" b="1" dirty="0" smtClean="0"/>
              <a:t>Strategies for reducing the burdens on teachers and to make students more active in generating and using feedback</a:t>
            </a:r>
            <a:endParaRPr lang="en-GB" sz="2800" dirty="0"/>
          </a:p>
          <a:p>
            <a:pPr lvl="1"/>
            <a:r>
              <a:rPr lang="en-GB" sz="2800" dirty="0" smtClean="0"/>
              <a:t>					</a:t>
            </a:r>
            <a:r>
              <a:rPr lang="en-GB" sz="2800" dirty="0"/>
              <a:t>(</a:t>
            </a:r>
            <a:r>
              <a:rPr lang="en-GB" sz="2800" dirty="0" smtClean="0"/>
              <a:t>University of Hong </a:t>
            </a:r>
            <a:r>
              <a:rPr lang="en-GB" sz="2800" dirty="0"/>
              <a:t>Kong, </a:t>
            </a:r>
            <a:r>
              <a:rPr lang="en-GB" sz="2800" dirty="0" smtClean="0"/>
              <a:t>2015) </a:t>
            </a:r>
            <a:endParaRPr lang="en-GB" sz="2800" dirty="0"/>
          </a:p>
          <a:p>
            <a:endParaRPr lang="en-GB"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8862" y="1059364"/>
            <a:ext cx="3433763" cy="1269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4098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874"/>
            <a:ext cx="10515600" cy="1047750"/>
          </a:xfrm>
        </p:spPr>
        <p:txBody>
          <a:bodyPr/>
          <a:lstStyle/>
          <a:p>
            <a:r>
              <a:rPr lang="en-GB" b="1" dirty="0" smtClean="0">
                <a:solidFill>
                  <a:schemeClr val="accent4"/>
                </a:solidFill>
              </a:rPr>
              <a:t>Reconceptualising Feedback</a:t>
            </a:r>
            <a:endParaRPr lang="en-GB" b="1" dirty="0">
              <a:solidFill>
                <a:schemeClr val="accent4"/>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1990" y="1283869"/>
            <a:ext cx="3966010" cy="4383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42211" y="1340017"/>
            <a:ext cx="6888914" cy="4708981"/>
          </a:xfrm>
          <a:prstGeom prst="rect">
            <a:avLst/>
          </a:prstGeom>
          <a:noFill/>
        </p:spPr>
        <p:txBody>
          <a:bodyPr wrap="square" rtlCol="0">
            <a:spAutoFit/>
          </a:bodyPr>
          <a:lstStyle/>
          <a:p>
            <a:r>
              <a:rPr lang="en-GB" sz="2400" b="1" dirty="0" smtClean="0">
                <a:hlinkClick r:id="rId3"/>
              </a:rPr>
              <a:t>Developing Engagement with Feedback Toolkit (DEFT) </a:t>
            </a:r>
            <a:endParaRPr lang="en-GB" sz="2400" b="1" dirty="0" smtClean="0"/>
          </a:p>
          <a:p>
            <a:endParaRPr lang="en-GB" sz="2000" dirty="0"/>
          </a:p>
          <a:p>
            <a:pPr lvl="1"/>
            <a:r>
              <a:rPr lang="en-GB" sz="2400" dirty="0" smtClean="0"/>
              <a:t>Asks – If </a:t>
            </a:r>
            <a:r>
              <a:rPr lang="en-GB" sz="2400" dirty="0"/>
              <a:t>we want students to engage with and utilise the feedback we provide, then what skills do they need, and how do we nurture these skills? </a:t>
            </a:r>
            <a:endParaRPr lang="en-GB" sz="2400" dirty="0" smtClean="0"/>
          </a:p>
          <a:p>
            <a:pPr lvl="1"/>
            <a:endParaRPr lang="en-GB" sz="1200" dirty="0"/>
          </a:p>
          <a:p>
            <a:pPr lvl="1"/>
            <a:r>
              <a:rPr lang="en-GB" sz="2400" dirty="0"/>
              <a:t>D</a:t>
            </a:r>
            <a:r>
              <a:rPr lang="en-GB" sz="2400" dirty="0" smtClean="0"/>
              <a:t>eveloped </a:t>
            </a:r>
            <a:r>
              <a:rPr lang="en-GB" sz="2400" dirty="0"/>
              <a:t>to support educators and students to work together in </a:t>
            </a:r>
            <a:r>
              <a:rPr lang="en-GB" sz="2400" dirty="0" smtClean="0"/>
              <a:t>partnership</a:t>
            </a:r>
            <a:endParaRPr lang="en-GB" sz="2400" dirty="0"/>
          </a:p>
          <a:p>
            <a:pPr lvl="1"/>
            <a:endParaRPr lang="en-GB" sz="1200" dirty="0" smtClean="0"/>
          </a:p>
          <a:p>
            <a:pPr lvl="1"/>
            <a:r>
              <a:rPr lang="en-GB" sz="2400" dirty="0" smtClean="0"/>
              <a:t>Better </a:t>
            </a:r>
            <a:r>
              <a:rPr lang="en-GB" sz="2400" i="1" dirty="0" smtClean="0"/>
              <a:t>reception</a:t>
            </a:r>
            <a:r>
              <a:rPr lang="en-GB" sz="2400" dirty="0" smtClean="0"/>
              <a:t> and </a:t>
            </a:r>
            <a:r>
              <a:rPr lang="en-GB" sz="2400" i="1" dirty="0" smtClean="0"/>
              <a:t>understanding</a:t>
            </a:r>
            <a:r>
              <a:rPr lang="en-GB" sz="2400" dirty="0" smtClean="0"/>
              <a:t> of </a:t>
            </a:r>
            <a:r>
              <a:rPr lang="en-GB" sz="2400" dirty="0"/>
              <a:t>feedback </a:t>
            </a:r>
            <a:r>
              <a:rPr lang="en-GB" sz="2400" dirty="0" smtClean="0"/>
              <a:t>information by students </a:t>
            </a:r>
          </a:p>
          <a:p>
            <a:pPr lvl="1"/>
            <a:endParaRPr lang="en-GB" sz="2000" dirty="0"/>
          </a:p>
          <a:p>
            <a:pPr lvl="1"/>
            <a:r>
              <a:rPr lang="en-GB" sz="2000" dirty="0" smtClean="0"/>
              <a:t>				</a:t>
            </a:r>
            <a:r>
              <a:rPr lang="en-GB" dirty="0" smtClean="0"/>
              <a:t>(Winstone and Nash, 2016)</a:t>
            </a:r>
            <a:endParaRPr lang="en-GB" dirty="0"/>
          </a:p>
        </p:txBody>
      </p:sp>
    </p:spTree>
    <p:extLst>
      <p:ext uri="{BB962C8B-B14F-4D97-AF65-F5344CB8AC3E}">
        <p14:creationId xmlns:p14="http://schemas.microsoft.com/office/powerpoint/2010/main" val="12291763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b="1" dirty="0" smtClean="0">
                <a:solidFill>
                  <a:schemeClr val="accent4"/>
                </a:solidFill>
              </a:rPr>
              <a:t>Some reflective </a:t>
            </a:r>
            <a:r>
              <a:rPr lang="en-GB" b="1" dirty="0">
                <a:solidFill>
                  <a:schemeClr val="accent4"/>
                </a:solidFill>
              </a:rPr>
              <a:t>q</a:t>
            </a:r>
            <a:r>
              <a:rPr lang="en-GB" b="1" dirty="0" smtClean="0">
                <a:solidFill>
                  <a:schemeClr val="accent4"/>
                </a:solidFill>
              </a:rPr>
              <a:t>uestions</a:t>
            </a:r>
            <a:endParaRPr lang="en-GB" b="1" dirty="0">
              <a:solidFill>
                <a:schemeClr val="accent4"/>
              </a:solidFill>
            </a:endParaRPr>
          </a:p>
        </p:txBody>
      </p:sp>
      <p:sp>
        <p:nvSpPr>
          <p:cNvPr id="3" name="Content Placeholder 2"/>
          <p:cNvSpPr>
            <a:spLocks noGrp="1"/>
          </p:cNvSpPr>
          <p:nvPr>
            <p:ph idx="1"/>
          </p:nvPr>
        </p:nvSpPr>
        <p:spPr>
          <a:xfrm>
            <a:off x="838200" y="1443244"/>
            <a:ext cx="10515600" cy="4439641"/>
          </a:xfrm>
        </p:spPr>
        <p:txBody>
          <a:bodyPr/>
          <a:lstStyle/>
          <a:p>
            <a:pPr marL="0" indent="0">
              <a:buNone/>
            </a:pPr>
            <a:r>
              <a:rPr lang="en-GB" b="1" dirty="0" smtClean="0">
                <a:solidFill>
                  <a:schemeClr val="accent5"/>
                </a:solidFill>
              </a:rPr>
              <a:t>What opportunities are there for feedback dialogue (peer and/or teacher-learner) around assessment tasks on your module/programme? </a:t>
            </a:r>
          </a:p>
          <a:p>
            <a:pPr marL="0" indent="0">
              <a:buNone/>
            </a:pPr>
            <a:endParaRPr lang="en-GB" sz="1050" b="1" dirty="0">
              <a:solidFill>
                <a:schemeClr val="accent5"/>
              </a:solidFill>
            </a:endParaRPr>
          </a:p>
          <a:p>
            <a:pPr marL="0" indent="0">
              <a:buNone/>
            </a:pPr>
            <a:r>
              <a:rPr lang="en-GB" b="1" dirty="0" smtClean="0">
                <a:solidFill>
                  <a:schemeClr val="accent5"/>
                </a:solidFill>
              </a:rPr>
              <a:t>To what extent are students given opportunity to act upon feedback – in what ways? </a:t>
            </a:r>
          </a:p>
          <a:p>
            <a:pPr marL="0" indent="0">
              <a:buNone/>
            </a:pPr>
            <a:endParaRPr lang="en-GB" sz="1050" b="1" dirty="0">
              <a:solidFill>
                <a:schemeClr val="accent5"/>
              </a:solidFill>
            </a:endParaRPr>
          </a:p>
          <a:p>
            <a:pPr marL="0" indent="0">
              <a:buNone/>
            </a:pPr>
            <a:r>
              <a:rPr lang="en-GB" b="1" dirty="0" smtClean="0">
                <a:solidFill>
                  <a:schemeClr val="accent5"/>
                </a:solidFill>
              </a:rPr>
              <a:t>What kind of teacher feedback do you provide and in what ways does it help learners self-assess and self-correct? </a:t>
            </a:r>
          </a:p>
          <a:p>
            <a:pPr marL="0" indent="0">
              <a:buNone/>
            </a:pPr>
            <a:endParaRPr lang="en-GB" b="1" dirty="0">
              <a:solidFill>
                <a:schemeClr val="accent2"/>
              </a:solidFill>
            </a:endParaRPr>
          </a:p>
          <a:p>
            <a:pPr marL="0" indent="0">
              <a:buNone/>
            </a:pPr>
            <a:endParaRPr lang="en-GB" b="1" dirty="0">
              <a:solidFill>
                <a:schemeClr val="accent2"/>
              </a:solidFill>
            </a:endParaRPr>
          </a:p>
        </p:txBody>
      </p:sp>
      <p:pic>
        <p:nvPicPr>
          <p:cNvPr id="6" name="Picture 7" descr="C:\Users\samuele\AppData\Local\Microsoft\Windows\Temporary Internet Files\Content.IE5\9IT3L0BB\lgi01a201310212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8367" y="5496608"/>
            <a:ext cx="2178667" cy="1233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872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 y="728662"/>
            <a:ext cx="5400675" cy="5400675"/>
          </a:xfrm>
          <a:prstGeom prst="rect">
            <a:avLst/>
          </a:prstGeom>
        </p:spPr>
      </p:pic>
      <p:sp>
        <p:nvSpPr>
          <p:cNvPr id="5" name="TextBox 4"/>
          <p:cNvSpPr txBox="1"/>
          <p:nvPr/>
        </p:nvSpPr>
        <p:spPr>
          <a:xfrm>
            <a:off x="5334000" y="0"/>
            <a:ext cx="6651625" cy="6424835"/>
          </a:xfrm>
          <a:prstGeom prst="rect">
            <a:avLst/>
          </a:prstGeom>
          <a:noFill/>
        </p:spPr>
        <p:txBody>
          <a:bodyPr wrap="square" rtlCol="0">
            <a:spAutoFit/>
          </a:bodyPr>
          <a:lstStyle/>
          <a:p>
            <a:r>
              <a:rPr lang="en-GB" sz="3600" b="1" dirty="0" smtClean="0">
                <a:solidFill>
                  <a:schemeClr val="accent4"/>
                </a:solidFill>
              </a:rPr>
              <a:t>Tenets of Transforming Assessment</a:t>
            </a:r>
          </a:p>
          <a:p>
            <a:endParaRPr lang="en-GB" sz="2400" b="1" dirty="0">
              <a:solidFill>
                <a:schemeClr val="accent2"/>
              </a:solidFill>
            </a:endParaRPr>
          </a:p>
          <a:p>
            <a:r>
              <a:rPr lang="en-GB" sz="2400" b="1" dirty="0"/>
              <a:t>Tenet 1: Assessment </a:t>
            </a:r>
            <a:r>
              <a:rPr lang="en-GB" sz="2400" b="1" i="1" dirty="0"/>
              <a:t>for</a:t>
            </a:r>
            <a:r>
              <a:rPr lang="en-GB" sz="2400" b="1" dirty="0"/>
              <a:t> </a:t>
            </a:r>
            <a:r>
              <a:rPr lang="en-GB" sz="2400" b="1" dirty="0" smtClean="0"/>
              <a:t>learning</a:t>
            </a:r>
          </a:p>
          <a:p>
            <a:endParaRPr lang="en-GB" sz="1050" dirty="0"/>
          </a:p>
          <a:p>
            <a:pPr marL="342900" indent="-342900">
              <a:buFont typeface="Courier New" panose="02070309020205020404" pitchFamily="49" charset="0"/>
              <a:buChar char="o"/>
            </a:pPr>
            <a:r>
              <a:rPr lang="en-GB" sz="2400" i="1" dirty="0"/>
              <a:t>The debate on standards needs to focus on how high standards of learning can be achieved through assessment. This requires a greater emphasis on assessment for learning rather than assessment of learning</a:t>
            </a:r>
            <a:r>
              <a:rPr lang="en-GB" sz="2400" i="1" dirty="0" smtClean="0"/>
              <a:t>.</a:t>
            </a:r>
            <a:endParaRPr lang="en-GB" sz="2400" b="1" dirty="0" smtClean="0">
              <a:solidFill>
                <a:schemeClr val="accent2"/>
              </a:solidFill>
            </a:endParaRPr>
          </a:p>
          <a:p>
            <a:endParaRPr lang="en-GB" sz="1050" b="1" dirty="0">
              <a:solidFill>
                <a:schemeClr val="accent2"/>
              </a:solidFill>
            </a:endParaRPr>
          </a:p>
          <a:p>
            <a:r>
              <a:rPr lang="x-none" sz="2400" b="1" dirty="0"/>
              <a:t>Tenet 2: Ensuring assessment is fit for </a:t>
            </a:r>
            <a:r>
              <a:rPr lang="x-none" sz="2400" b="1" dirty="0" smtClean="0"/>
              <a:t>purpose</a:t>
            </a:r>
            <a:endParaRPr lang="en-GB" sz="2400" b="1" dirty="0" smtClean="0"/>
          </a:p>
          <a:p>
            <a:endParaRPr lang="en-GB" sz="1050" dirty="0"/>
          </a:p>
          <a:p>
            <a:pPr marL="342900" indent="-342900">
              <a:buFont typeface="Courier New" panose="02070309020205020404" pitchFamily="49" charset="0"/>
              <a:buChar char="o"/>
            </a:pPr>
            <a:r>
              <a:rPr lang="en-GB" sz="2400" i="1" dirty="0"/>
              <a:t>When it comes to the assessment of learning, we need to move beyond systems focused on marks and grades towards the valid assessment of the achievement of intended programme outcomes.</a:t>
            </a:r>
            <a:endParaRPr lang="en-GB" sz="2400" dirty="0"/>
          </a:p>
          <a:p>
            <a:endParaRPr lang="en-GB" sz="2000" b="1" dirty="0" smtClean="0">
              <a:solidFill>
                <a:schemeClr val="accent2"/>
              </a:solidFill>
            </a:endParaRPr>
          </a:p>
        </p:txBody>
      </p:sp>
    </p:spTree>
    <p:extLst>
      <p:ext uri="{BB962C8B-B14F-4D97-AF65-F5344CB8AC3E}">
        <p14:creationId xmlns:p14="http://schemas.microsoft.com/office/powerpoint/2010/main" val="41526526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 y="728662"/>
            <a:ext cx="5400675" cy="5400675"/>
          </a:xfrm>
          <a:prstGeom prst="rect">
            <a:avLst/>
          </a:prstGeom>
        </p:spPr>
      </p:pic>
      <p:sp>
        <p:nvSpPr>
          <p:cNvPr id="5" name="TextBox 4"/>
          <p:cNvSpPr txBox="1"/>
          <p:nvPr/>
        </p:nvSpPr>
        <p:spPr>
          <a:xfrm>
            <a:off x="5286376" y="161118"/>
            <a:ext cx="6536432" cy="6571029"/>
          </a:xfrm>
          <a:prstGeom prst="rect">
            <a:avLst/>
          </a:prstGeom>
          <a:noFill/>
        </p:spPr>
        <p:txBody>
          <a:bodyPr wrap="square" rtlCol="0">
            <a:spAutoFit/>
          </a:bodyPr>
          <a:lstStyle/>
          <a:p>
            <a:pPr>
              <a:spcBef>
                <a:spcPts val="600"/>
              </a:spcBef>
            </a:pPr>
            <a:r>
              <a:rPr lang="x-none" sz="2200" b="1" dirty="0"/>
              <a:t>Tenet 3: Recognise that assessment lacks </a:t>
            </a:r>
            <a:r>
              <a:rPr lang="x-none" sz="2200" b="1" dirty="0" smtClean="0"/>
              <a:t>precision</a:t>
            </a:r>
            <a:endParaRPr lang="en-GB" sz="2200" dirty="0"/>
          </a:p>
          <a:p>
            <a:pPr marL="342900" indent="-342900">
              <a:spcBef>
                <a:spcPts val="600"/>
              </a:spcBef>
              <a:buFont typeface="Courier New" panose="02070309020205020404" pitchFamily="49" charset="0"/>
              <a:buChar char="o"/>
            </a:pPr>
            <a:r>
              <a:rPr lang="en-GB" sz="2200" i="1" dirty="0"/>
              <a:t>Limits to the extent that standards can be articulated explicitly must be recognised since ever more detailed specificity and striving for reliability, all too frequently, diminish the learning experience and threaten its validity. </a:t>
            </a:r>
            <a:endParaRPr lang="en-GB" sz="2200" i="1" dirty="0" smtClean="0"/>
          </a:p>
          <a:p>
            <a:pPr marL="342900" indent="-342900">
              <a:spcBef>
                <a:spcPts val="600"/>
              </a:spcBef>
              <a:buFont typeface="Courier New" panose="02070309020205020404" pitchFamily="49" charset="0"/>
              <a:buChar char="o"/>
            </a:pPr>
            <a:r>
              <a:rPr lang="en-GB" sz="2200" i="1" dirty="0" smtClean="0"/>
              <a:t>There </a:t>
            </a:r>
            <a:r>
              <a:rPr lang="en-GB" sz="2200" i="1" dirty="0"/>
              <a:t>are important benefits of higher education which are not amenable either to the precise specification of standards or to objective assessment</a:t>
            </a:r>
            <a:r>
              <a:rPr lang="en-GB" sz="2200" i="1" dirty="0" smtClean="0"/>
              <a:t>.</a:t>
            </a:r>
            <a:endParaRPr lang="en-GB" sz="2200" i="1" dirty="0"/>
          </a:p>
          <a:p>
            <a:pPr>
              <a:spcBef>
                <a:spcPts val="600"/>
              </a:spcBef>
            </a:pPr>
            <a:r>
              <a:rPr lang="x-none" sz="2200" b="1" dirty="0"/>
              <a:t>Tenet 4: </a:t>
            </a:r>
            <a:r>
              <a:rPr lang="en-GB" sz="2200" b="1" dirty="0"/>
              <a:t>Developing</a:t>
            </a:r>
            <a:r>
              <a:rPr lang="x-none" sz="2200" b="1" dirty="0"/>
              <a:t> standards in </a:t>
            </a:r>
            <a:r>
              <a:rPr lang="x-none" sz="2200" b="1" dirty="0" smtClean="0"/>
              <a:t>communities</a:t>
            </a:r>
            <a:endParaRPr lang="en-GB" sz="2200" dirty="0"/>
          </a:p>
          <a:p>
            <a:pPr marL="342900" indent="-342900">
              <a:spcBef>
                <a:spcPts val="600"/>
              </a:spcBef>
              <a:buFont typeface="Courier New" panose="02070309020205020404" pitchFamily="49" charset="0"/>
              <a:buChar char="o"/>
            </a:pPr>
            <a:r>
              <a:rPr lang="en-GB" sz="2200" i="1" dirty="0"/>
              <a:t>Assessment standards are socially constructed so there must be a greater emphasis on assessment and feedback processes that actively engage both staff and students in dialogue about standards. </a:t>
            </a:r>
            <a:endParaRPr lang="en-GB" sz="2200" i="1" dirty="0" smtClean="0"/>
          </a:p>
          <a:p>
            <a:pPr marL="342900" indent="-342900">
              <a:spcBef>
                <a:spcPts val="600"/>
              </a:spcBef>
              <a:buFont typeface="Courier New" panose="02070309020205020404" pitchFamily="49" charset="0"/>
              <a:buChar char="o"/>
            </a:pPr>
            <a:r>
              <a:rPr lang="en-GB" sz="2200" i="1" dirty="0" smtClean="0"/>
              <a:t>It </a:t>
            </a:r>
            <a:r>
              <a:rPr lang="en-GB" sz="2200" i="1" dirty="0"/>
              <a:t>is when learners share an understanding of academic and professional standards in an atmosphere of mutual trust that learning works best</a:t>
            </a:r>
            <a:r>
              <a:rPr lang="en-GB" sz="2200" i="1" dirty="0" smtClean="0"/>
              <a:t>.</a:t>
            </a:r>
            <a:endParaRPr lang="en-GB" sz="2200" dirty="0"/>
          </a:p>
        </p:txBody>
      </p:sp>
    </p:spTree>
    <p:extLst>
      <p:ext uri="{BB962C8B-B14F-4D97-AF65-F5344CB8AC3E}">
        <p14:creationId xmlns:p14="http://schemas.microsoft.com/office/powerpoint/2010/main" val="41526526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 y="728662"/>
            <a:ext cx="5400675" cy="5400675"/>
          </a:xfrm>
          <a:prstGeom prst="rect">
            <a:avLst/>
          </a:prstGeom>
        </p:spPr>
      </p:pic>
      <p:sp>
        <p:nvSpPr>
          <p:cNvPr id="5" name="TextBox 4"/>
          <p:cNvSpPr txBox="1"/>
          <p:nvPr/>
        </p:nvSpPr>
        <p:spPr>
          <a:xfrm>
            <a:off x="5365975" y="398932"/>
            <a:ext cx="6048150" cy="5863143"/>
          </a:xfrm>
          <a:prstGeom prst="rect">
            <a:avLst/>
          </a:prstGeom>
          <a:noFill/>
        </p:spPr>
        <p:txBody>
          <a:bodyPr wrap="square" rtlCol="0">
            <a:spAutoFit/>
          </a:bodyPr>
          <a:lstStyle/>
          <a:p>
            <a:pPr>
              <a:spcBef>
                <a:spcPts val="600"/>
              </a:spcBef>
            </a:pPr>
            <a:r>
              <a:rPr lang="x-none" sz="2200" b="1" dirty="0" smtClean="0"/>
              <a:t>Tenet </a:t>
            </a:r>
            <a:r>
              <a:rPr lang="x-none" sz="2200" b="1" dirty="0"/>
              <a:t>5: Integrating assessment literacy into course </a:t>
            </a:r>
            <a:r>
              <a:rPr lang="x-none" sz="2200" b="1" dirty="0" smtClean="0"/>
              <a:t>design</a:t>
            </a:r>
            <a:endParaRPr lang="en-GB" sz="2200" dirty="0"/>
          </a:p>
          <a:p>
            <a:pPr marL="342900" indent="-342900">
              <a:spcBef>
                <a:spcPts val="600"/>
              </a:spcBef>
              <a:buFont typeface="Courier New" panose="02070309020205020404" pitchFamily="49" charset="0"/>
              <a:buChar char="o"/>
            </a:pPr>
            <a:r>
              <a:rPr lang="en-GB" sz="2200" i="1" dirty="0"/>
              <a:t>Active engagement with assessment standards needs to be an integral and seamless part of course design and the learning process in order to allow students to develop their </a:t>
            </a:r>
            <a:r>
              <a:rPr lang="en-GB" sz="2200" i="1" dirty="0" smtClean="0"/>
              <a:t>own. </a:t>
            </a:r>
            <a:endParaRPr lang="en-GB" sz="2200" i="1" dirty="0"/>
          </a:p>
          <a:p>
            <a:pPr>
              <a:spcBef>
                <a:spcPts val="600"/>
              </a:spcBef>
            </a:pPr>
            <a:endParaRPr lang="en-GB" sz="2200" b="1" dirty="0" smtClean="0"/>
          </a:p>
          <a:p>
            <a:pPr>
              <a:spcBef>
                <a:spcPts val="600"/>
              </a:spcBef>
            </a:pPr>
            <a:r>
              <a:rPr lang="x-none" sz="2200" b="1" dirty="0" smtClean="0"/>
              <a:t>Tenet </a:t>
            </a:r>
            <a:r>
              <a:rPr lang="x-none" sz="2200" b="1" dirty="0"/>
              <a:t>6: Ensuring professional judgements are </a:t>
            </a:r>
            <a:r>
              <a:rPr lang="x-none" sz="2200" b="1" dirty="0" smtClean="0"/>
              <a:t>reliable</a:t>
            </a:r>
            <a:endParaRPr lang="en-GB" sz="2200" i="1" dirty="0" smtClean="0"/>
          </a:p>
          <a:p>
            <a:pPr marL="342900" indent="-342900">
              <a:spcBef>
                <a:spcPts val="600"/>
              </a:spcBef>
              <a:buFont typeface="Courier New" panose="02070309020205020404" pitchFamily="49" charset="0"/>
              <a:buChar char="o"/>
            </a:pPr>
            <a:r>
              <a:rPr lang="en-GB" sz="2200" i="1" dirty="0" smtClean="0"/>
              <a:t>Assessment </a:t>
            </a:r>
            <a:r>
              <a:rPr lang="en-GB" sz="2200" i="1" dirty="0"/>
              <a:t>is largely dependent upon professional judgement and confidence in such judgement requires the establishment of appropriate forums for the development and sharing of standards within and between disciplinary and professional communities.</a:t>
            </a:r>
            <a:endParaRPr lang="en-GB" sz="2200" dirty="0"/>
          </a:p>
          <a:p>
            <a:pPr>
              <a:spcBef>
                <a:spcPts val="600"/>
              </a:spcBef>
            </a:pPr>
            <a:endParaRPr lang="en-GB" sz="2000" dirty="0"/>
          </a:p>
        </p:txBody>
      </p:sp>
    </p:spTree>
    <p:extLst>
      <p:ext uri="{BB962C8B-B14F-4D97-AF65-F5344CB8AC3E}">
        <p14:creationId xmlns:p14="http://schemas.microsoft.com/office/powerpoint/2010/main" val="16975309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 y="715783"/>
            <a:ext cx="5400675" cy="5400675"/>
          </a:xfrm>
          <a:prstGeom prst="rect">
            <a:avLst/>
          </a:prstGeom>
        </p:spPr>
      </p:pic>
      <p:sp>
        <p:nvSpPr>
          <p:cNvPr id="3" name="TextBox 2"/>
          <p:cNvSpPr txBox="1"/>
          <p:nvPr/>
        </p:nvSpPr>
        <p:spPr>
          <a:xfrm>
            <a:off x="5731100" y="224307"/>
            <a:ext cx="6091707" cy="5670784"/>
          </a:xfrm>
          <a:prstGeom prst="rect">
            <a:avLst/>
          </a:prstGeom>
          <a:noFill/>
        </p:spPr>
        <p:txBody>
          <a:bodyPr wrap="square" rtlCol="0">
            <a:spAutoFit/>
          </a:bodyPr>
          <a:lstStyle/>
          <a:p>
            <a:r>
              <a:rPr lang="en-GB" sz="3600" b="1" dirty="0" smtClean="0">
                <a:solidFill>
                  <a:schemeClr val="accent4"/>
                </a:solidFill>
              </a:rPr>
              <a:t>Principles for transforming assessment</a:t>
            </a:r>
          </a:p>
          <a:p>
            <a:endParaRPr lang="en-GB" sz="2400" b="1" dirty="0">
              <a:solidFill>
                <a:schemeClr val="accent4"/>
              </a:solidFill>
            </a:endParaRPr>
          </a:p>
          <a:p>
            <a:endParaRPr lang="en-GB" sz="1050" dirty="0" smtClean="0"/>
          </a:p>
          <a:p>
            <a:pPr marL="342900" indent="-342900">
              <a:spcBef>
                <a:spcPts val="1200"/>
              </a:spcBef>
              <a:buFont typeface="Courier New" panose="02070309020205020404" pitchFamily="49" charset="0"/>
              <a:buChar char="o"/>
            </a:pPr>
            <a:r>
              <a:rPr lang="en-GB" sz="2800" dirty="0" smtClean="0"/>
              <a:t>Leadership and institutional strategy</a:t>
            </a:r>
          </a:p>
          <a:p>
            <a:pPr marL="342900" indent="-342900">
              <a:spcBef>
                <a:spcPts val="1200"/>
              </a:spcBef>
              <a:buFont typeface="Courier New" panose="02070309020205020404" pitchFamily="49" charset="0"/>
              <a:buChar char="o"/>
            </a:pPr>
            <a:r>
              <a:rPr lang="en-GB" sz="2800" dirty="0" smtClean="0"/>
              <a:t>Students-as-partners</a:t>
            </a:r>
            <a:endParaRPr lang="en-GB" sz="2800" dirty="0"/>
          </a:p>
          <a:p>
            <a:pPr marL="342900" indent="-342900">
              <a:spcBef>
                <a:spcPts val="1200"/>
              </a:spcBef>
              <a:buFont typeface="Courier New" panose="02070309020205020404" pitchFamily="49" charset="0"/>
              <a:buChar char="o"/>
            </a:pPr>
            <a:r>
              <a:rPr lang="en-GB" sz="2800" dirty="0"/>
              <a:t>Resources workload management </a:t>
            </a:r>
            <a:endParaRPr lang="en-GB" sz="2800" dirty="0" smtClean="0"/>
          </a:p>
          <a:p>
            <a:pPr marL="342900" indent="-342900">
              <a:spcBef>
                <a:spcPts val="1200"/>
              </a:spcBef>
              <a:buFont typeface="Courier New" panose="02070309020205020404" pitchFamily="49" charset="0"/>
              <a:buChar char="o"/>
            </a:pPr>
            <a:r>
              <a:rPr lang="en-GB" sz="2800" dirty="0"/>
              <a:t>Staff </a:t>
            </a:r>
            <a:r>
              <a:rPr lang="en-GB" sz="2800" dirty="0" smtClean="0"/>
              <a:t>development</a:t>
            </a:r>
          </a:p>
          <a:p>
            <a:pPr marL="342900" indent="-342900">
              <a:spcBef>
                <a:spcPts val="1200"/>
              </a:spcBef>
              <a:buFont typeface="Courier New" panose="02070309020205020404" pitchFamily="49" charset="0"/>
              <a:buChar char="o"/>
            </a:pPr>
            <a:r>
              <a:rPr lang="en-GB" sz="2800" dirty="0"/>
              <a:t>Regulations and </a:t>
            </a:r>
            <a:r>
              <a:rPr lang="en-GB" sz="2800" dirty="0" smtClean="0"/>
              <a:t>guidance</a:t>
            </a:r>
          </a:p>
          <a:p>
            <a:pPr marL="342900" indent="-342900">
              <a:spcBef>
                <a:spcPts val="1200"/>
              </a:spcBef>
              <a:buFont typeface="Courier New" panose="02070309020205020404" pitchFamily="49" charset="0"/>
              <a:buChar char="o"/>
            </a:pPr>
            <a:r>
              <a:rPr lang="en-GB" sz="2800" dirty="0"/>
              <a:t>Using technology-enhanced approaches to improve </a:t>
            </a:r>
            <a:r>
              <a:rPr lang="en-GB" sz="2800" dirty="0" smtClean="0"/>
              <a:t>assessment</a:t>
            </a:r>
            <a:endParaRPr lang="en-GB" sz="2800" b="1" dirty="0">
              <a:solidFill>
                <a:schemeClr val="accent4"/>
              </a:solidFill>
            </a:endParaRPr>
          </a:p>
        </p:txBody>
      </p:sp>
    </p:spTree>
    <p:extLst>
      <p:ext uri="{BB962C8B-B14F-4D97-AF65-F5344CB8AC3E}">
        <p14:creationId xmlns:p14="http://schemas.microsoft.com/office/powerpoint/2010/main" val="189615557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4" y="715783"/>
            <a:ext cx="5400675" cy="5400675"/>
          </a:xfrm>
          <a:prstGeom prst="rect">
            <a:avLst/>
          </a:prstGeom>
        </p:spPr>
      </p:pic>
      <p:sp>
        <p:nvSpPr>
          <p:cNvPr id="2" name="TextBox 1"/>
          <p:cNvSpPr txBox="1"/>
          <p:nvPr/>
        </p:nvSpPr>
        <p:spPr>
          <a:xfrm>
            <a:off x="5731101" y="195553"/>
            <a:ext cx="6091707" cy="6201697"/>
          </a:xfrm>
          <a:prstGeom prst="rect">
            <a:avLst/>
          </a:prstGeom>
          <a:noFill/>
        </p:spPr>
        <p:txBody>
          <a:bodyPr wrap="square" rtlCol="0">
            <a:spAutoFit/>
          </a:bodyPr>
          <a:lstStyle/>
          <a:p>
            <a:pPr>
              <a:spcAft>
                <a:spcPts val="600"/>
              </a:spcAft>
            </a:pPr>
            <a:r>
              <a:rPr lang="en-GB" sz="3600" b="1" dirty="0" smtClean="0">
                <a:solidFill>
                  <a:schemeClr val="accent4"/>
                </a:solidFill>
              </a:rPr>
              <a:t>How it works</a:t>
            </a:r>
            <a:endParaRPr lang="en-GB" sz="2400" dirty="0" smtClean="0">
              <a:solidFill>
                <a:srgbClr val="000000"/>
              </a:solidFill>
              <a:latin typeface="Arial"/>
              <a:ea typeface="Cambria"/>
            </a:endParaRPr>
          </a:p>
          <a:p>
            <a:pPr>
              <a:spcBef>
                <a:spcPts val="600"/>
              </a:spcBef>
            </a:pPr>
            <a:r>
              <a:rPr lang="en-GB" sz="2400" dirty="0"/>
              <a:t>P</a:t>
            </a:r>
            <a:r>
              <a:rPr lang="en-GB" sz="2400" dirty="0" smtClean="0"/>
              <a:t>rovides </a:t>
            </a:r>
            <a:r>
              <a:rPr lang="en-GB" sz="2400" dirty="0"/>
              <a:t>a clear structure and process to rethink and reframe assessment policy and </a:t>
            </a:r>
            <a:r>
              <a:rPr lang="en-GB" sz="2400" dirty="0" smtClean="0"/>
              <a:t>practice</a:t>
            </a:r>
            <a:r>
              <a:rPr lang="en-GB" sz="2400" dirty="0"/>
              <a:t>.</a:t>
            </a:r>
            <a:endParaRPr lang="en-GB" sz="2400" dirty="0" smtClean="0"/>
          </a:p>
          <a:p>
            <a:pPr>
              <a:spcBef>
                <a:spcPts val="600"/>
              </a:spcBef>
            </a:pPr>
            <a:r>
              <a:rPr lang="en-GB" sz="2400" dirty="0"/>
              <a:t>D</a:t>
            </a:r>
            <a:r>
              <a:rPr lang="en-GB" sz="2400" dirty="0" smtClean="0"/>
              <a:t>esigned </a:t>
            </a:r>
            <a:r>
              <a:rPr lang="en-GB" sz="2400" dirty="0"/>
              <a:t>to engage and support a process of enquiry-based and evidence-informed change in practice and </a:t>
            </a:r>
            <a:r>
              <a:rPr lang="en-GB" sz="2400" dirty="0" smtClean="0"/>
              <a:t>policy.</a:t>
            </a:r>
            <a:endParaRPr lang="en-GB" sz="2400" dirty="0">
              <a:solidFill>
                <a:srgbClr val="000000"/>
              </a:solidFill>
              <a:ea typeface="Cambria"/>
            </a:endParaRPr>
          </a:p>
          <a:p>
            <a:pPr>
              <a:spcBef>
                <a:spcPts val="600"/>
              </a:spcBef>
            </a:pPr>
            <a:r>
              <a:rPr lang="en-GB" sz="2400" dirty="0" smtClean="0">
                <a:solidFill>
                  <a:srgbClr val="000000"/>
                </a:solidFill>
                <a:ea typeface="Cambria"/>
              </a:rPr>
              <a:t>Offers </a:t>
            </a:r>
            <a:r>
              <a:rPr lang="en-GB" sz="2400" dirty="0">
                <a:solidFill>
                  <a:srgbClr val="000000"/>
                </a:solidFill>
                <a:ea typeface="Cambria"/>
              </a:rPr>
              <a:t>an opportunity </a:t>
            </a:r>
            <a:r>
              <a:rPr lang="en-GB" sz="2400" dirty="0" smtClean="0">
                <a:solidFill>
                  <a:srgbClr val="000000"/>
                </a:solidFill>
                <a:ea typeface="Cambria"/>
              </a:rPr>
              <a:t>to </a:t>
            </a:r>
            <a:r>
              <a:rPr lang="en-GB" sz="2400" dirty="0">
                <a:solidFill>
                  <a:srgbClr val="000000"/>
                </a:solidFill>
                <a:ea typeface="Cambria"/>
              </a:rPr>
              <a:t>reflect on what is working </a:t>
            </a:r>
            <a:r>
              <a:rPr lang="en-GB" sz="2400" dirty="0" smtClean="0">
                <a:solidFill>
                  <a:srgbClr val="000000"/>
                </a:solidFill>
                <a:ea typeface="Cambria"/>
              </a:rPr>
              <a:t>well and look </a:t>
            </a:r>
            <a:r>
              <a:rPr lang="en-GB" sz="2400" dirty="0">
                <a:solidFill>
                  <a:srgbClr val="000000"/>
                </a:solidFill>
                <a:ea typeface="Cambria"/>
              </a:rPr>
              <a:t>at what needs to change in different areas of activity in order to transform understanding and practice of assessment.</a:t>
            </a:r>
            <a:r>
              <a:rPr lang="en-GB" sz="2400" b="1" dirty="0" smtClean="0">
                <a:solidFill>
                  <a:schemeClr val="accent4"/>
                </a:solidFill>
              </a:rPr>
              <a:t> </a:t>
            </a:r>
            <a:endParaRPr lang="en-GB" sz="2400" b="1" dirty="0" smtClean="0"/>
          </a:p>
          <a:p>
            <a:pPr>
              <a:spcBef>
                <a:spcPts val="600"/>
              </a:spcBef>
            </a:pPr>
            <a:r>
              <a:rPr lang="en-GB" sz="2400" dirty="0" smtClean="0"/>
              <a:t>Encourages open </a:t>
            </a:r>
            <a:r>
              <a:rPr lang="en-GB" sz="2400" dirty="0"/>
              <a:t>dialogue </a:t>
            </a:r>
            <a:r>
              <a:rPr lang="en-GB" sz="2400" dirty="0" smtClean="0"/>
              <a:t>with an </a:t>
            </a:r>
            <a:r>
              <a:rPr lang="en-GB" sz="2400" dirty="0"/>
              <a:t>onus on building a shared understanding among staff, students and subject/discipline </a:t>
            </a:r>
            <a:r>
              <a:rPr lang="en-GB" sz="2400" dirty="0" smtClean="0"/>
              <a:t>communities.</a:t>
            </a:r>
          </a:p>
        </p:txBody>
      </p:sp>
    </p:spTree>
    <p:extLst>
      <p:ext uri="{BB962C8B-B14F-4D97-AF65-F5344CB8AC3E}">
        <p14:creationId xmlns:p14="http://schemas.microsoft.com/office/powerpoint/2010/main" val="34852686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61" y="227571"/>
            <a:ext cx="11663138" cy="4757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02524" y="4606390"/>
            <a:ext cx="11235476" cy="1384995"/>
          </a:xfrm>
          <a:prstGeom prst="rect">
            <a:avLst/>
          </a:prstGeom>
        </p:spPr>
        <p:txBody>
          <a:bodyPr wrap="square">
            <a:spAutoFit/>
          </a:bodyPr>
          <a:lstStyle/>
          <a:p>
            <a:r>
              <a:rPr lang="en-GB" sz="2800" b="1" dirty="0">
                <a:solidFill>
                  <a:schemeClr val="bg2">
                    <a:lumMod val="25000"/>
                  </a:schemeClr>
                </a:solidFill>
              </a:rPr>
              <a:t>Find the Transforming Assessment Framework </a:t>
            </a:r>
            <a:r>
              <a:rPr lang="en-GB" sz="2800" b="1" dirty="0" smtClean="0">
                <a:solidFill>
                  <a:schemeClr val="bg2">
                    <a:lumMod val="25000"/>
                  </a:schemeClr>
                </a:solidFill>
              </a:rPr>
              <a:t/>
            </a:r>
            <a:br>
              <a:rPr lang="en-GB" sz="2800" b="1" dirty="0" smtClean="0">
                <a:solidFill>
                  <a:schemeClr val="bg2">
                    <a:lumMod val="25000"/>
                  </a:schemeClr>
                </a:solidFill>
              </a:rPr>
            </a:br>
            <a:r>
              <a:rPr lang="en-GB" sz="2800" b="1" dirty="0" smtClean="0">
                <a:solidFill>
                  <a:schemeClr val="bg2">
                    <a:lumMod val="25000"/>
                  </a:schemeClr>
                </a:solidFill>
              </a:rPr>
              <a:t>along </a:t>
            </a:r>
            <a:r>
              <a:rPr lang="en-GB" sz="2800" b="1" dirty="0">
                <a:solidFill>
                  <a:schemeClr val="bg2">
                    <a:lumMod val="25000"/>
                  </a:schemeClr>
                </a:solidFill>
              </a:rPr>
              <a:t>with toolkits and resources here: </a:t>
            </a:r>
            <a:r>
              <a:rPr lang="en-GB" sz="2800" dirty="0">
                <a:solidFill>
                  <a:schemeClr val="bg2">
                    <a:lumMod val="25000"/>
                  </a:schemeClr>
                </a:solidFill>
                <a:hlinkClick r:id="rId3"/>
              </a:rPr>
              <a:t>https://www.heacademy.ac.uk/frameworks-toolkits/frameworks</a:t>
            </a:r>
            <a:r>
              <a:rPr lang="en-GB" sz="2800" dirty="0">
                <a:solidFill>
                  <a:schemeClr val="bg2">
                    <a:lumMod val="25000"/>
                  </a:schemeClr>
                </a:solidFill>
              </a:rPr>
              <a:t> </a:t>
            </a:r>
          </a:p>
        </p:txBody>
      </p:sp>
    </p:spTree>
    <p:extLst>
      <p:ext uri="{BB962C8B-B14F-4D97-AF65-F5344CB8AC3E}">
        <p14:creationId xmlns:p14="http://schemas.microsoft.com/office/powerpoint/2010/main" val="40162008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331" t="37360" r="36214" b="35597"/>
          <a:stretch/>
        </p:blipFill>
        <p:spPr>
          <a:xfrm>
            <a:off x="841375" y="1964619"/>
            <a:ext cx="3032125" cy="3099506"/>
          </a:xfrm>
          <a:prstGeom prst="rect">
            <a:avLst/>
          </a:prstGeom>
        </p:spPr>
      </p:pic>
      <p:sp>
        <p:nvSpPr>
          <p:cNvPr id="3" name="TextBox 2"/>
          <p:cNvSpPr txBox="1"/>
          <p:nvPr/>
        </p:nvSpPr>
        <p:spPr>
          <a:xfrm>
            <a:off x="4524375" y="15875"/>
            <a:ext cx="7413625" cy="6617197"/>
          </a:xfrm>
          <a:prstGeom prst="rect">
            <a:avLst/>
          </a:prstGeom>
          <a:noFill/>
        </p:spPr>
        <p:txBody>
          <a:bodyPr wrap="square" rtlCol="0">
            <a:spAutoFit/>
          </a:bodyPr>
          <a:lstStyle/>
          <a:p>
            <a:pPr>
              <a:spcBef>
                <a:spcPts val="600"/>
              </a:spcBef>
            </a:pPr>
            <a:r>
              <a:rPr lang="en-GB" sz="4000" b="1" dirty="0" smtClean="0">
                <a:solidFill>
                  <a:schemeClr val="accent4"/>
                </a:solidFill>
              </a:rPr>
              <a:t>Assessment in Context</a:t>
            </a:r>
            <a:endParaRPr lang="en-GB" sz="2000" b="1" dirty="0">
              <a:solidFill>
                <a:schemeClr val="accent4"/>
              </a:solidFill>
            </a:endParaRPr>
          </a:p>
          <a:p>
            <a:pPr marL="342900" indent="-342900">
              <a:spcBef>
                <a:spcPts val="600"/>
              </a:spcBef>
              <a:buFont typeface="Courier New" panose="02070309020205020404" pitchFamily="49" charset="0"/>
              <a:buChar char="o"/>
            </a:pPr>
            <a:r>
              <a:rPr lang="en-GB" sz="2800" dirty="0" smtClean="0"/>
              <a:t>Assessment practices have not kept pace with shifts in the context, aims and structure of contemporary HE</a:t>
            </a:r>
            <a:endParaRPr lang="en-GB" sz="2800" dirty="0">
              <a:solidFill>
                <a:schemeClr val="accent4"/>
              </a:solidFill>
            </a:endParaRPr>
          </a:p>
          <a:p>
            <a:pPr marL="342900" indent="-342900">
              <a:spcBef>
                <a:spcPts val="600"/>
              </a:spcBef>
              <a:buFont typeface="Courier New" panose="02070309020205020404" pitchFamily="49" charset="0"/>
              <a:buChar char="o"/>
            </a:pPr>
            <a:r>
              <a:rPr lang="en-GB" sz="2800" dirty="0" smtClean="0"/>
              <a:t>Assessment can no longer do justice to the outcomes expected from a university education in relation to wide-ranging knowledge, skills and employability</a:t>
            </a:r>
            <a:endParaRPr lang="en-GB" sz="2800" dirty="0"/>
          </a:p>
          <a:p>
            <a:pPr marL="342900" indent="-342900">
              <a:spcBef>
                <a:spcPts val="600"/>
              </a:spcBef>
              <a:buFont typeface="Courier New" panose="02070309020205020404" pitchFamily="49" charset="0"/>
              <a:buChar char="o"/>
            </a:pPr>
            <a:r>
              <a:rPr lang="en-GB" sz="2800" dirty="0" smtClean="0"/>
              <a:t>Modularisation of university programmes has lead to growth in summative assessment and a concomitant strain on resources</a:t>
            </a:r>
            <a:endParaRPr lang="en-GB" sz="2800" dirty="0"/>
          </a:p>
          <a:p>
            <a:pPr marL="342900" indent="-342900">
              <a:spcBef>
                <a:spcPts val="600"/>
              </a:spcBef>
              <a:buFont typeface="Courier New" panose="02070309020205020404" pitchFamily="49" charset="0"/>
              <a:buChar char="o"/>
            </a:pPr>
            <a:r>
              <a:rPr lang="en-GB" sz="2800" dirty="0" smtClean="0"/>
              <a:t>Tutor-student ratios have gradually been eroded leading to confusion for students over what is expected of them in assessment</a:t>
            </a:r>
            <a:endParaRPr lang="en-GB" sz="3600" b="1" dirty="0">
              <a:solidFill>
                <a:schemeClr val="accent4"/>
              </a:solidFill>
            </a:endParaRPr>
          </a:p>
        </p:txBody>
      </p:sp>
    </p:spTree>
    <p:extLst>
      <p:ext uri="{BB962C8B-B14F-4D97-AF65-F5344CB8AC3E}">
        <p14:creationId xmlns:p14="http://schemas.microsoft.com/office/powerpoint/2010/main" val="288253297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2500"/>
          </a:xfrm>
        </p:spPr>
        <p:txBody>
          <a:bodyPr>
            <a:normAutofit/>
          </a:bodyPr>
          <a:lstStyle/>
          <a:p>
            <a:r>
              <a:rPr lang="en-GB" sz="3200" b="1" dirty="0" smtClean="0">
                <a:solidFill>
                  <a:schemeClr val="accent4"/>
                </a:solidFill>
              </a:rPr>
              <a:t>Useful Source Material</a:t>
            </a:r>
            <a:endParaRPr lang="en-GB" sz="3200" b="1" dirty="0">
              <a:solidFill>
                <a:schemeClr val="accent4"/>
              </a:solidFill>
            </a:endParaRPr>
          </a:p>
        </p:txBody>
      </p:sp>
      <p:sp>
        <p:nvSpPr>
          <p:cNvPr id="4" name="Content Placeholder 2"/>
          <p:cNvSpPr txBox="1">
            <a:spLocks/>
          </p:cNvSpPr>
          <p:nvPr/>
        </p:nvSpPr>
        <p:spPr>
          <a:xfrm>
            <a:off x="838200" y="824829"/>
            <a:ext cx="10814050" cy="59855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600"/>
              </a:spcBef>
              <a:spcAft>
                <a:spcPts val="600"/>
              </a:spcAft>
              <a:buFontTx/>
              <a:buBlip>
                <a:blip r:embed="rId2"/>
              </a:buBlip>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Bloxham, S. 2012. “‘You Can See the Quality in Front of Your Eyes’: Grounding Academic Standards between Rationality and Interpretation.” Quality in Higher Education 18 (2): 185–204.</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Boud</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D. 2007. “Reframing Assessment as If Learning Were Important.” In Rethinking Assessment in Higher Education: Learning for the Longer Term, edited by D.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Boud</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and N.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Falchikov</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14–25. London: Routledge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Boud</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D., and Associates. 2010. Assessment 2020: Seven Propositions for Assessment Reform in Higher Education. Sydney: Australian Learning and Teaching Council. </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hlinkClick r:id="rId3"/>
              </a:rPr>
              <a:t>http://www.iml.uts.edu.au/assessment-futures/Assessment-2020_propositions_final.pdf</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Broughan, C. and Jewell, S. 2012. “Conclusion”. In Improving student engagement and development  through assessment: theory and practice in Higher Education, edited by L.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Clouder</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C. Broughan, S. Jewell and G.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Steventon</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210-2-11. London: Routledge.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Careless, D. 2015. “Excellence in University Assessment.” London: Routledge.</a:t>
            </a:r>
            <a:r>
              <a:rPr kumimoji="0" lang="en-GB" sz="1400" b="0" i="0" u="none" strike="noStrike" kern="1200" cap="none" spc="0" normalizeH="0" noProof="0" dirty="0" smtClean="0">
                <a:ln>
                  <a:noFill/>
                </a:ln>
                <a:solidFill>
                  <a:srgbClr val="4D4D4F"/>
                </a:solidFill>
                <a:effectLst/>
                <a:uLnTx/>
                <a:uFillTx/>
                <a:latin typeface="Open Sans"/>
                <a:ea typeface="+mn-ea"/>
                <a:cs typeface="+mn-cs"/>
              </a:rPr>
              <a:t> </a:t>
            </a:r>
            <a:endParaRPr kumimoji="0" lang="en-GB" sz="1400" b="0" i="0" u="none" strike="noStrike" kern="1200" cap="none" spc="0" normalizeH="0" baseline="0" noProof="0" dirty="0" smtClean="0">
              <a:ln>
                <a:noFill/>
              </a:ln>
              <a:solidFill>
                <a:srgbClr val="4D4D4F"/>
              </a:solidFill>
              <a:effectLst/>
              <a:uLnTx/>
              <a:uFillTx/>
              <a:latin typeface="Open Sans"/>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Evans, C.A. 2013. “Making sense of assessment feedback in higher education.” Review of Educational Research 83 (1): 70-120.</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Gibbs, G. 1999. “Using Assessment Strategically to Change the Way Students Learn.” In Assessment Matters in Higher Education, edited by S. Brown and A.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Glasner</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41–54. Buckingham: Open University Press.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Hattie, J. 2009. “Visible Learning: A synthesis of over 800 meta-analyses relating to achievement”. London: Routledge.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Hounsell, D. 2007. “Towards More Sustainable Feedback to Students.” In Rethinking Assessment in Higher Education: Learning for the Longer Term, edited by D.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Boud</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and N. </a:t>
            </a: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Falchikov</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101–113. London: Routledge.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Kandlbinder</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P., 2013. Signature concepts of key researchers in higher education teaching and learning. </a:t>
            </a:r>
            <a:r>
              <a:rPr kumimoji="0" lang="en-GB" sz="1400" b="0" i="1" u="none" strike="noStrike" kern="1200" cap="none" spc="0" normalizeH="0" baseline="0" noProof="0" dirty="0" smtClean="0">
                <a:ln>
                  <a:noFill/>
                </a:ln>
                <a:solidFill>
                  <a:srgbClr val="4D4D4F"/>
                </a:solidFill>
                <a:effectLst/>
                <a:uLnTx/>
                <a:uFillTx/>
                <a:latin typeface="Open Sans"/>
                <a:ea typeface="+mn-ea"/>
                <a:cs typeface="+mn-cs"/>
              </a:rPr>
              <a:t>Teaching in Higher Education</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a:t>
            </a:r>
            <a:r>
              <a:rPr kumimoji="0" lang="en-GB" sz="1400" b="0" i="1" u="none" strike="noStrike" kern="1200" cap="none" spc="0" normalizeH="0" baseline="0" noProof="0" dirty="0" smtClean="0">
                <a:ln>
                  <a:noFill/>
                </a:ln>
                <a:solidFill>
                  <a:srgbClr val="4D4D4F"/>
                </a:solidFill>
                <a:effectLst/>
                <a:uLnTx/>
                <a:uFillTx/>
                <a:latin typeface="Open Sans"/>
                <a:ea typeface="+mn-ea"/>
                <a:cs typeface="+mn-cs"/>
              </a:rPr>
              <a:t>18</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(1), pp.1-12.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err="1" smtClean="0">
                <a:ln>
                  <a:noFill/>
                </a:ln>
                <a:solidFill>
                  <a:srgbClr val="4D4D4F"/>
                </a:solidFill>
                <a:effectLst/>
                <a:uLnTx/>
                <a:uFillTx/>
                <a:latin typeface="Open Sans"/>
                <a:ea typeface="+mn-ea"/>
                <a:cs typeface="+mn-cs"/>
              </a:rPr>
              <a:t>Medlund</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E. 2016. “Assessment in Higher Education: Drivers, barriers and directions for change in the UK, Assessment &amp; Evaluation in Higher Education, 41:1, 81-96.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Price, M., J. Carroll, B. O’Donovan, and C. Rust. 2011. “If I Was Going There I Wouldn’t Start from Here: A Critical Commentary on Current Assessment Practice.” Assessment &amp; Evaluation in Higher Education 36 (4): 479–492.</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Price, M., B. O’Donovan, C. Rust, and J. Carroll. 2008. “Assessment Standards: A Manifesto for Change.” Learning and Teaching 2 (3). </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hlinkClick r:id="rId4"/>
              </a:rPr>
              <a:t>http://bejlt.brookes.ac.uk/article/assessment_standards_a_manifesto_for_change/</a:t>
            </a:r>
            <a:r>
              <a:rPr kumimoji="0" lang="en-GB" sz="1400" b="0" i="0" u="none" strike="noStrike" kern="1200" cap="none" spc="0" normalizeH="0" baseline="0" noProof="0" dirty="0" smtClean="0">
                <a:ln>
                  <a:noFill/>
                </a:ln>
                <a:solidFill>
                  <a:srgbClr val="4D4D4F"/>
                </a:solidFill>
                <a:effectLst/>
                <a:uLnTx/>
                <a:uFillTx/>
                <a:latin typeface="Open Sans"/>
                <a:ea typeface="+mn-ea"/>
                <a:cs typeface="+mn-cs"/>
              </a:rPr>
              <a:t>. </a:t>
            </a:r>
          </a:p>
        </p:txBody>
      </p:sp>
    </p:spTree>
    <p:extLst>
      <p:ext uri="{BB962C8B-B14F-4D97-AF65-F5344CB8AC3E}">
        <p14:creationId xmlns:p14="http://schemas.microsoft.com/office/powerpoint/2010/main" val="401900119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_bann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
            <a:ext cx="121920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bwMode="auto">
          <a:xfrm>
            <a:off x="0" y="315917"/>
            <a:ext cx="12192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9" tIns="41470" rIns="82939" bIns="41470"/>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AU" sz="3300">
                <a:solidFill>
                  <a:schemeClr val="bg1"/>
                </a:solidFill>
                <a:latin typeface="Verdana" charset="0"/>
              </a:rPr>
              <a:t>Webinar Series</a:t>
            </a:r>
          </a:p>
        </p:txBody>
      </p:sp>
      <p:sp>
        <p:nvSpPr>
          <p:cNvPr id="4" name="Content Placeholder 2"/>
          <p:cNvSpPr txBox="1">
            <a:spLocks/>
          </p:cNvSpPr>
          <p:nvPr/>
        </p:nvSpPr>
        <p:spPr bwMode="auto">
          <a:xfrm>
            <a:off x="0" y="1439866"/>
            <a:ext cx="12192000" cy="5418137"/>
          </a:xfrm>
          <a:prstGeom prst="rect">
            <a:avLst/>
          </a:prstGeom>
          <a:solidFill>
            <a:schemeClr val="bg1"/>
          </a:solidFill>
          <a:ln>
            <a:noFill/>
          </a:ln>
          <a:extLst/>
        </p:spPr>
        <p:txBody>
          <a:bodyPr lIns="107279" tIns="53639" rIns="107279" bIns="53639"/>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AU" sz="1000" dirty="0">
              <a:latin typeface="Avenir Book"/>
              <a:cs typeface="Avenir Book"/>
            </a:endParaRPr>
          </a:p>
          <a:p>
            <a:pPr>
              <a:defRPr/>
            </a:pPr>
            <a:r>
              <a:rPr lang="en-AU" sz="2000" b="1" dirty="0">
                <a:solidFill>
                  <a:srgbClr val="000000"/>
                </a:solidFill>
              </a:rPr>
              <a:t>Webinar Session feedback:</a:t>
            </a:r>
          </a:p>
          <a:p>
            <a:pPr>
              <a:defRPr/>
            </a:pPr>
            <a:endParaRPr lang="en-AU" sz="2000" b="1" dirty="0">
              <a:solidFill>
                <a:srgbClr val="000000"/>
              </a:solidFill>
            </a:endParaRPr>
          </a:p>
          <a:p>
            <a:pPr>
              <a:defRPr/>
            </a:pPr>
            <a:endParaRPr lang="en-AU" sz="2000" b="1" dirty="0">
              <a:solidFill>
                <a:srgbClr val="000000"/>
              </a:solidFill>
            </a:endParaRPr>
          </a:p>
          <a:p>
            <a:pPr>
              <a:defRPr/>
            </a:pPr>
            <a:endParaRPr lang="en-AU" sz="2000" b="1" dirty="0">
              <a:solidFill>
                <a:srgbClr val="000000"/>
              </a:solidFill>
            </a:endParaRPr>
          </a:p>
          <a:p>
            <a:pPr>
              <a:defRPr/>
            </a:pPr>
            <a:r>
              <a:rPr lang="en-AU" sz="2000" b="1" dirty="0">
                <a:solidFill>
                  <a:srgbClr val="000000"/>
                </a:solidFill>
              </a:rPr>
              <a:t>With thanks from your hosts</a:t>
            </a:r>
          </a:p>
          <a:p>
            <a:pPr>
              <a:defRPr/>
            </a:pPr>
            <a:endParaRPr lang="en-AU" sz="1200" dirty="0">
              <a:solidFill>
                <a:srgbClr val="000000"/>
              </a:solidFill>
            </a:endParaRPr>
          </a:p>
          <a:p>
            <a:pPr>
              <a:defRPr/>
            </a:pPr>
            <a:r>
              <a:rPr lang="en-AU" sz="2000" dirty="0">
                <a:solidFill>
                  <a:srgbClr val="000000"/>
                </a:solidFill>
              </a:rPr>
              <a:t>Professor Geoff Crisp, </a:t>
            </a:r>
            <a:br>
              <a:rPr lang="en-AU" sz="2000" dirty="0">
                <a:solidFill>
                  <a:srgbClr val="000000"/>
                </a:solidFill>
              </a:rPr>
            </a:br>
            <a:r>
              <a:rPr lang="en-AU" sz="2000" dirty="0">
                <a:solidFill>
                  <a:srgbClr val="000000"/>
                </a:solidFill>
              </a:rPr>
              <a:t>PVC Education, University of New South Wales</a:t>
            </a:r>
          </a:p>
          <a:p>
            <a:pPr>
              <a:defRPr/>
            </a:pPr>
            <a:r>
              <a:rPr lang="en-AU" sz="2000" dirty="0" err="1">
                <a:solidFill>
                  <a:srgbClr val="000000"/>
                </a:solidFill>
              </a:rPr>
              <a:t>g.crisp</a:t>
            </a:r>
            <a:r>
              <a:rPr lang="en-AU" sz="2000" dirty="0">
                <a:solidFill>
                  <a:srgbClr val="000000"/>
                </a:solidFill>
              </a:rPr>
              <a:t>[at]</a:t>
            </a:r>
            <a:r>
              <a:rPr lang="en-AU" sz="2000" dirty="0" err="1">
                <a:solidFill>
                  <a:srgbClr val="000000"/>
                </a:solidFill>
              </a:rPr>
              <a:t>unsw.edu.au</a:t>
            </a:r>
            <a:endParaRPr lang="en-AU" sz="2000" dirty="0">
              <a:solidFill>
                <a:srgbClr val="000000"/>
              </a:solidFill>
            </a:endParaRPr>
          </a:p>
          <a:p>
            <a:pPr>
              <a:defRPr/>
            </a:pPr>
            <a:endParaRPr lang="en-AU" sz="1200" dirty="0">
              <a:solidFill>
                <a:srgbClr val="000000"/>
              </a:solidFill>
            </a:endParaRPr>
          </a:p>
          <a:p>
            <a:pPr>
              <a:defRPr/>
            </a:pPr>
            <a:r>
              <a:rPr lang="en-AU" sz="2000" dirty="0">
                <a:solidFill>
                  <a:srgbClr val="000000"/>
                </a:solidFill>
              </a:rPr>
              <a:t>Dr Mathew Hillier, </a:t>
            </a:r>
            <a:br>
              <a:rPr lang="en-AU" sz="2000" dirty="0">
                <a:solidFill>
                  <a:srgbClr val="000000"/>
                </a:solidFill>
              </a:rPr>
            </a:br>
            <a:r>
              <a:rPr lang="en-AU" sz="2000" dirty="0">
                <a:solidFill>
                  <a:srgbClr val="000000"/>
                </a:solidFill>
              </a:rPr>
              <a:t>Office of the Vice-Provost Learning &amp; Teaching</a:t>
            </a:r>
            <a:br>
              <a:rPr lang="en-AU" sz="2000" dirty="0">
                <a:solidFill>
                  <a:srgbClr val="000000"/>
                </a:solidFill>
              </a:rPr>
            </a:br>
            <a:r>
              <a:rPr lang="en-AU" sz="2000" dirty="0">
                <a:solidFill>
                  <a:srgbClr val="000000"/>
                </a:solidFill>
              </a:rPr>
              <a:t>Monash University</a:t>
            </a:r>
          </a:p>
          <a:p>
            <a:pPr>
              <a:defRPr/>
            </a:pPr>
            <a:r>
              <a:rPr lang="en-AU" sz="2000" dirty="0" err="1">
                <a:solidFill>
                  <a:srgbClr val="000000"/>
                </a:solidFill>
              </a:rPr>
              <a:t>mathew.hillier</a:t>
            </a:r>
            <a:r>
              <a:rPr lang="en-AU" sz="2000" dirty="0">
                <a:solidFill>
                  <a:srgbClr val="000000"/>
                </a:solidFill>
              </a:rPr>
              <a:t>[at]</a:t>
            </a:r>
            <a:r>
              <a:rPr lang="en-AU" sz="2000" dirty="0" err="1">
                <a:solidFill>
                  <a:srgbClr val="000000"/>
                </a:solidFill>
              </a:rPr>
              <a:t>monash.edu</a:t>
            </a:r>
            <a:endParaRPr lang="en-AU" sz="2000" dirty="0">
              <a:solidFill>
                <a:srgbClr val="000000"/>
              </a:solidFill>
            </a:endParaRPr>
          </a:p>
          <a:p>
            <a:pPr>
              <a:defRPr/>
            </a:pPr>
            <a:endParaRPr lang="en-AU" sz="2000" dirty="0">
              <a:solidFill>
                <a:srgbClr val="000000"/>
              </a:solidFill>
            </a:endParaRPr>
          </a:p>
          <a:p>
            <a:pPr>
              <a:defRPr/>
            </a:pPr>
            <a:r>
              <a:rPr lang="en-AU" sz="2000" b="1" dirty="0"/>
              <a:t>Recording available </a:t>
            </a:r>
          </a:p>
          <a:p>
            <a:pPr>
              <a:defRPr/>
            </a:pPr>
            <a:r>
              <a:rPr lang="en-AU" sz="2000" dirty="0"/>
              <a:t>http://</a:t>
            </a:r>
            <a:r>
              <a:rPr lang="en-AU" sz="2000" dirty="0" err="1"/>
              <a:t>transformingassessment.com</a:t>
            </a:r>
            <a:endParaRPr lang="en-AU" sz="2000" dirty="0">
              <a:solidFill>
                <a:srgbClr val="000000"/>
              </a:solidFill>
            </a:endParaRPr>
          </a:p>
        </p:txBody>
      </p:sp>
      <p:grpSp>
        <p:nvGrpSpPr>
          <p:cNvPr id="8" name="Group 14"/>
          <p:cNvGrpSpPr>
            <a:grpSpLocks/>
          </p:cNvGrpSpPr>
          <p:nvPr/>
        </p:nvGrpSpPr>
        <p:grpSpPr bwMode="auto">
          <a:xfrm>
            <a:off x="8846611" y="5730876"/>
            <a:ext cx="3012013" cy="909638"/>
            <a:chOff x="300567" y="3283892"/>
            <a:chExt cx="2622411" cy="909668"/>
          </a:xfrm>
        </p:grpSpPr>
        <p:pic>
          <p:nvPicPr>
            <p:cNvPr id="9" name="Picture 11" descr="ascilite-logo.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0567" y="3378220"/>
              <a:ext cx="2608590" cy="81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2"/>
            <p:cNvSpPr>
              <a:spLocks noChangeArrowheads="1"/>
            </p:cNvSpPr>
            <p:nvPr/>
          </p:nvSpPr>
          <p:spPr bwMode="auto">
            <a:xfrm>
              <a:off x="1169138" y="3283892"/>
              <a:ext cx="1753840" cy="369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buFont typeface="Wingdings" charset="0"/>
                <a:buNone/>
              </a:pPr>
              <a:r>
                <a:rPr lang="en-AU" b="1" dirty="0">
                  <a:solidFill>
                    <a:srgbClr val="990033"/>
                  </a:solidFill>
                  <a:latin typeface="Calibri" charset="0"/>
                  <a:cs typeface="Calibri" charset="0"/>
                </a:rPr>
                <a:t> e-Assessment SIG</a:t>
              </a:r>
            </a:p>
          </p:txBody>
        </p:sp>
      </p:grpSp>
    </p:spTree>
    <p:extLst>
      <p:ext uri="{BB962C8B-B14F-4D97-AF65-F5344CB8AC3E}">
        <p14:creationId xmlns:p14="http://schemas.microsoft.com/office/powerpoint/2010/main" val="67819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331" t="37360" r="36214" b="35597"/>
          <a:stretch/>
        </p:blipFill>
        <p:spPr>
          <a:xfrm>
            <a:off x="841375" y="1964619"/>
            <a:ext cx="3032125" cy="3099506"/>
          </a:xfrm>
          <a:prstGeom prst="rect">
            <a:avLst/>
          </a:prstGeom>
        </p:spPr>
      </p:pic>
      <p:sp>
        <p:nvSpPr>
          <p:cNvPr id="3" name="TextBox 2"/>
          <p:cNvSpPr txBox="1"/>
          <p:nvPr/>
        </p:nvSpPr>
        <p:spPr>
          <a:xfrm>
            <a:off x="4524376" y="15875"/>
            <a:ext cx="7397749" cy="6186309"/>
          </a:xfrm>
          <a:prstGeom prst="rect">
            <a:avLst/>
          </a:prstGeom>
          <a:noFill/>
        </p:spPr>
        <p:txBody>
          <a:bodyPr wrap="square" rtlCol="0">
            <a:spAutoFit/>
          </a:bodyPr>
          <a:lstStyle/>
          <a:p>
            <a:pPr>
              <a:spcBef>
                <a:spcPts val="600"/>
              </a:spcBef>
            </a:pPr>
            <a:r>
              <a:rPr lang="en-GB" sz="4000" b="1" dirty="0" smtClean="0">
                <a:solidFill>
                  <a:schemeClr val="accent4"/>
                </a:solidFill>
              </a:rPr>
              <a:t>Assessment in Context</a:t>
            </a:r>
            <a:endParaRPr lang="en-GB" sz="2000" b="1" dirty="0">
              <a:solidFill>
                <a:schemeClr val="accent4"/>
              </a:solidFill>
            </a:endParaRPr>
          </a:p>
          <a:p>
            <a:pPr marL="342900" indent="-342900">
              <a:spcBef>
                <a:spcPts val="600"/>
              </a:spcBef>
              <a:buFont typeface="Courier New" panose="02070309020205020404" pitchFamily="49" charset="0"/>
              <a:buChar char="o"/>
            </a:pPr>
            <a:r>
              <a:rPr lang="en-GB" sz="2800" dirty="0"/>
              <a:t>‘Time-on-task’ has been sacrificed for the sake of coverage and certification of knowledge (Hattie, 2009) </a:t>
            </a:r>
          </a:p>
          <a:p>
            <a:pPr marL="342900" indent="-342900">
              <a:spcBef>
                <a:spcPts val="600"/>
              </a:spcBef>
              <a:buFont typeface="Courier New" panose="02070309020205020404" pitchFamily="49" charset="0"/>
              <a:buChar char="o"/>
            </a:pPr>
            <a:r>
              <a:rPr lang="en-GB" sz="2800" dirty="0"/>
              <a:t>Pressure to ensure assessment can mirror the demands of the workplace or lead to skills that are relevant for a range of ‘real-world’ activities (Rowe et al. 2014) </a:t>
            </a:r>
          </a:p>
          <a:p>
            <a:pPr marL="342900" indent="-342900">
              <a:spcBef>
                <a:spcPts val="600"/>
              </a:spcBef>
              <a:buFont typeface="Courier New" panose="02070309020205020404" pitchFamily="49" charset="0"/>
              <a:buChar char="o"/>
            </a:pPr>
            <a:r>
              <a:rPr lang="en-GB" sz="2800" dirty="0"/>
              <a:t>A need to re-establish standards rather than measurements and grades and return to a focus on students as learners </a:t>
            </a:r>
          </a:p>
          <a:p>
            <a:pPr marL="342900" indent="-342900">
              <a:spcBef>
                <a:spcPts val="600"/>
              </a:spcBef>
              <a:buFont typeface="Courier New" panose="02070309020205020404" pitchFamily="49" charset="0"/>
              <a:buChar char="o"/>
            </a:pPr>
            <a:r>
              <a:rPr lang="en-GB" sz="2800" dirty="0"/>
              <a:t>Requires an alternative ‘Participation’ metaphor of learning </a:t>
            </a:r>
            <a:endParaRPr lang="en-GB" sz="3600" b="1" dirty="0">
              <a:solidFill>
                <a:schemeClr val="accent4"/>
              </a:solidFill>
            </a:endParaRPr>
          </a:p>
        </p:txBody>
      </p:sp>
    </p:spTree>
    <p:extLst>
      <p:ext uri="{BB962C8B-B14F-4D97-AF65-F5344CB8AC3E}">
        <p14:creationId xmlns:p14="http://schemas.microsoft.com/office/powerpoint/2010/main" val="16275988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199087" y="6368339"/>
            <a:ext cx="391632" cy="345599"/>
          </a:xfrm>
          <a:prstGeom prst="rect">
            <a:avLst/>
          </a:prstGeom>
        </p:spPr>
        <p:txBody>
          <a:bodyPr/>
          <a:lstStyle/>
          <a:p>
            <a:fld id="{A72A18AC-CE6E-42B9-A9BC-71F062A5C50D}" type="slidenum">
              <a:rPr lang="en-GB" smtClean="0"/>
              <a:pPr/>
              <a:t>5</a:t>
            </a:fld>
            <a:endParaRPr lang="en-GB"/>
          </a:p>
        </p:txBody>
      </p:sp>
      <p:sp>
        <p:nvSpPr>
          <p:cNvPr id="3" name="Date Placeholder 2"/>
          <p:cNvSpPr>
            <a:spLocks noGrp="1"/>
          </p:cNvSpPr>
          <p:nvPr>
            <p:ph type="dt" sz="half" idx="10"/>
          </p:nvPr>
        </p:nvSpPr>
        <p:spPr/>
        <p:txBody>
          <a:bodyPr/>
          <a:lstStyle/>
          <a:p>
            <a:fld id="{A6F8823D-7BE7-4CC2-8591-F0779F70D188}" type="datetime1">
              <a:rPr lang="en-GB" smtClean="0"/>
              <a:t>3/10/2016</a:t>
            </a:fld>
            <a:endParaRPr lang="en-GB" dirty="0"/>
          </a:p>
        </p:txBody>
      </p:sp>
      <p:pic>
        <p:nvPicPr>
          <p:cNvPr id="7" name="Picture 6" descr="fiar4.jpg"/>
          <p:cNvPicPr>
            <a:picLocks noChangeAspect="1"/>
          </p:cNvPicPr>
          <p:nvPr/>
        </p:nvPicPr>
        <p:blipFill>
          <a:blip r:embed="rId2" cstate="email">
            <a:lum contrast="10000"/>
          </a:blip>
          <a:stretch>
            <a:fillRect/>
          </a:stretch>
        </p:blipFill>
        <p:spPr>
          <a:xfrm>
            <a:off x="44895" y="142875"/>
            <a:ext cx="12147105" cy="6715125"/>
          </a:xfrm>
          <a:prstGeom prst="rect">
            <a:avLst/>
          </a:prstGeom>
        </p:spPr>
      </p:pic>
    </p:spTree>
    <p:extLst>
      <p:ext uri="{BB962C8B-B14F-4D97-AF65-F5344CB8AC3E}">
        <p14:creationId xmlns:p14="http://schemas.microsoft.com/office/powerpoint/2010/main" val="31856178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4136" y="1033492"/>
            <a:ext cx="10917490" cy="5570508"/>
          </a:xfrm>
        </p:spPr>
        <p:txBody>
          <a:bodyPr>
            <a:normAutofit/>
          </a:bodyPr>
          <a:lstStyle/>
          <a:p>
            <a:pPr marL="0" indent="0">
              <a:buNone/>
            </a:pPr>
            <a:r>
              <a:rPr lang="en-GB" sz="3200" b="1" dirty="0" smtClean="0">
                <a:hlinkClick r:id="rId2"/>
              </a:rPr>
              <a:t>Fiona Saunders (2015)</a:t>
            </a:r>
            <a:r>
              <a:rPr lang="en-GB" sz="3200" b="1" dirty="0" smtClean="0"/>
              <a:t> Innovative assessment still needs to be effective </a:t>
            </a:r>
          </a:p>
          <a:p>
            <a:pPr marL="457200" lvl="1" indent="0">
              <a:buNone/>
            </a:pPr>
            <a:endParaRPr lang="en-GB" sz="900" b="1" dirty="0" smtClean="0"/>
          </a:p>
          <a:p>
            <a:pPr marL="457200" lvl="1" indent="0">
              <a:buNone/>
            </a:pPr>
            <a:r>
              <a:rPr lang="en-GB" sz="2800" b="1" dirty="0" smtClean="0"/>
              <a:t>Meaningful</a:t>
            </a:r>
            <a:r>
              <a:rPr lang="en-GB" sz="2800" dirty="0" smtClean="0"/>
              <a:t> assessment </a:t>
            </a:r>
            <a:r>
              <a:rPr lang="en-GB" sz="2800" dirty="0"/>
              <a:t>is one which supports the achievement of learning </a:t>
            </a:r>
            <a:r>
              <a:rPr lang="en-GB" sz="2800" dirty="0" smtClean="0"/>
              <a:t>objectives</a:t>
            </a:r>
          </a:p>
          <a:p>
            <a:pPr marL="457200" lvl="1" indent="0">
              <a:buNone/>
            </a:pPr>
            <a:endParaRPr lang="en-GB" sz="900" b="1" dirty="0"/>
          </a:p>
          <a:p>
            <a:pPr marL="457200" lvl="1" indent="0">
              <a:buNone/>
            </a:pPr>
            <a:r>
              <a:rPr lang="en-GB" sz="2800" b="1" dirty="0" smtClean="0"/>
              <a:t>Equitable</a:t>
            </a:r>
            <a:r>
              <a:rPr lang="en-GB" sz="2800" dirty="0" smtClean="0"/>
              <a:t> </a:t>
            </a:r>
            <a:r>
              <a:rPr lang="en-GB" sz="2800" dirty="0"/>
              <a:t>assessment is one for which the reward is proportional to the effort put in and the skills demonstrated, whether this is on an individual or group </a:t>
            </a:r>
            <a:r>
              <a:rPr lang="en-GB" sz="2800" dirty="0" smtClean="0"/>
              <a:t>basis</a:t>
            </a:r>
          </a:p>
          <a:p>
            <a:pPr marL="457200" lvl="1" indent="0">
              <a:buNone/>
            </a:pPr>
            <a:endParaRPr lang="en-GB" sz="900" b="1" dirty="0"/>
          </a:p>
          <a:p>
            <a:pPr marL="457200" lvl="1" indent="0">
              <a:buNone/>
            </a:pPr>
            <a:r>
              <a:rPr lang="en-GB" sz="2800" b="1" dirty="0" smtClean="0"/>
              <a:t>Manageable</a:t>
            </a:r>
            <a:r>
              <a:rPr lang="en-GB" sz="2800" dirty="0" smtClean="0"/>
              <a:t> </a:t>
            </a:r>
            <a:r>
              <a:rPr lang="en-GB" sz="2800" dirty="0"/>
              <a:t>assessment is one which can be completed and marked in a timely manner, without undue stress for staff or students. </a:t>
            </a:r>
          </a:p>
          <a:p>
            <a:pPr marL="457200" lvl="1" indent="0">
              <a:buNone/>
            </a:pPr>
            <a:endParaRPr lang="en-GB" sz="1800" dirty="0"/>
          </a:p>
          <a:p>
            <a:pPr marL="0" indent="0">
              <a:buNone/>
            </a:pPr>
            <a:r>
              <a:rPr lang="en-GB" sz="3200" dirty="0" smtClean="0"/>
              <a:t>Shifting from a </a:t>
            </a:r>
            <a:r>
              <a:rPr lang="en-GB" sz="3200" b="1" dirty="0" smtClean="0">
                <a:solidFill>
                  <a:schemeClr val="accent4"/>
                </a:solidFill>
              </a:rPr>
              <a:t>‘Product’</a:t>
            </a:r>
            <a:r>
              <a:rPr lang="en-GB" sz="3200" dirty="0" smtClean="0">
                <a:solidFill>
                  <a:schemeClr val="accent4"/>
                </a:solidFill>
              </a:rPr>
              <a:t> </a:t>
            </a:r>
            <a:r>
              <a:rPr lang="en-GB" sz="3200" dirty="0" smtClean="0"/>
              <a:t>view to a </a:t>
            </a:r>
            <a:r>
              <a:rPr lang="en-GB" sz="3200" b="1" dirty="0" smtClean="0">
                <a:solidFill>
                  <a:schemeClr val="accent4"/>
                </a:solidFill>
              </a:rPr>
              <a:t>‘Process’</a:t>
            </a:r>
            <a:r>
              <a:rPr lang="en-GB" sz="3200" dirty="0" smtClean="0">
                <a:solidFill>
                  <a:schemeClr val="accent4"/>
                </a:solidFill>
              </a:rPr>
              <a:t> </a:t>
            </a:r>
            <a:r>
              <a:rPr lang="en-GB" sz="3200" dirty="0" smtClean="0"/>
              <a:t>view of Assessment!</a:t>
            </a:r>
            <a:endParaRPr lang="en-GB" sz="3200" dirty="0"/>
          </a:p>
        </p:txBody>
      </p:sp>
      <p:sp>
        <p:nvSpPr>
          <p:cNvPr id="6" name="Title 1"/>
          <p:cNvSpPr>
            <a:spLocks noGrp="1"/>
          </p:cNvSpPr>
          <p:nvPr>
            <p:ph type="title"/>
          </p:nvPr>
        </p:nvSpPr>
        <p:spPr>
          <a:xfrm>
            <a:off x="838200" y="0"/>
            <a:ext cx="10515600" cy="1095375"/>
          </a:xfrm>
        </p:spPr>
        <p:txBody>
          <a:bodyPr/>
          <a:lstStyle/>
          <a:p>
            <a:r>
              <a:rPr lang="en-GB" b="1" dirty="0" smtClean="0">
                <a:solidFill>
                  <a:schemeClr val="accent4"/>
                </a:solidFill>
              </a:rPr>
              <a:t>Let us start with </a:t>
            </a:r>
            <a:r>
              <a:rPr lang="en-GB" b="1" u="sng" dirty="0">
                <a:solidFill>
                  <a:schemeClr val="accent4"/>
                </a:solidFill>
              </a:rPr>
              <a:t>L</a:t>
            </a:r>
            <a:r>
              <a:rPr lang="en-GB" b="1" u="sng" dirty="0" smtClean="0">
                <a:solidFill>
                  <a:schemeClr val="accent4"/>
                </a:solidFill>
              </a:rPr>
              <a:t>earning</a:t>
            </a:r>
            <a:r>
              <a:rPr lang="en-GB" b="1" dirty="0" smtClean="0">
                <a:solidFill>
                  <a:schemeClr val="accent4"/>
                </a:solidFill>
              </a:rPr>
              <a:t> excellence</a:t>
            </a:r>
            <a:endParaRPr lang="en-GB" b="1" dirty="0">
              <a:solidFill>
                <a:schemeClr val="accent4"/>
              </a:solidFill>
            </a:endParaRPr>
          </a:p>
        </p:txBody>
      </p:sp>
    </p:spTree>
    <p:extLst>
      <p:ext uri="{BB962C8B-B14F-4D97-AF65-F5344CB8AC3E}">
        <p14:creationId xmlns:p14="http://schemas.microsoft.com/office/powerpoint/2010/main" val="36886033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79500"/>
            <a:ext cx="10515600" cy="5794375"/>
          </a:xfrm>
        </p:spPr>
        <p:txBody>
          <a:bodyPr>
            <a:normAutofit/>
          </a:bodyPr>
          <a:lstStyle/>
          <a:p>
            <a:pPr marL="0" indent="0">
              <a:buNone/>
            </a:pPr>
            <a:r>
              <a:rPr lang="en-GB" sz="3600" b="1" dirty="0" smtClean="0"/>
              <a:t>Sustainable Assessment</a:t>
            </a:r>
          </a:p>
          <a:p>
            <a:pPr marL="457200" lvl="1" indent="0">
              <a:buNone/>
            </a:pPr>
            <a:r>
              <a:rPr lang="en-GB" sz="3200" dirty="0" smtClean="0"/>
              <a:t>Need more </a:t>
            </a:r>
            <a:r>
              <a:rPr lang="en-GB" sz="3200" b="1" dirty="0" smtClean="0">
                <a:solidFill>
                  <a:schemeClr val="accent5"/>
                </a:solidFill>
              </a:rPr>
              <a:t>authentic approaches which support the processes of learning </a:t>
            </a:r>
            <a:r>
              <a:rPr lang="en-GB" sz="3200" dirty="0" smtClean="0"/>
              <a:t>that students need beyond the point of graduation </a:t>
            </a:r>
            <a:r>
              <a:rPr lang="en-GB" dirty="0"/>
              <a:t>(Sambell et al., 2013</a:t>
            </a:r>
            <a:r>
              <a:rPr lang="en-GB" dirty="0" smtClean="0"/>
              <a:t>)</a:t>
            </a:r>
          </a:p>
          <a:p>
            <a:pPr marL="457200" lvl="1" indent="0">
              <a:buNone/>
            </a:pPr>
            <a:endParaRPr lang="en-GB" sz="900" dirty="0"/>
          </a:p>
          <a:p>
            <a:pPr marL="457200" lvl="1" indent="0">
              <a:buNone/>
            </a:pPr>
            <a:r>
              <a:rPr lang="en-GB" sz="3200" dirty="0" smtClean="0"/>
              <a:t>Learning must be </a:t>
            </a:r>
            <a:r>
              <a:rPr lang="en-GB" sz="3200" b="1" dirty="0" smtClean="0">
                <a:solidFill>
                  <a:schemeClr val="accent5"/>
                </a:solidFill>
              </a:rPr>
              <a:t>integrative, lasting and the overall system of education must be coherent</a:t>
            </a:r>
            <a:r>
              <a:rPr lang="en-GB" sz="3200" dirty="0" smtClean="0"/>
              <a:t> </a:t>
            </a:r>
            <a:r>
              <a:rPr lang="en-GB" dirty="0"/>
              <a:t>(</a:t>
            </a:r>
            <a:r>
              <a:rPr lang="en-GB" dirty="0" err="1"/>
              <a:t>Boud</a:t>
            </a:r>
            <a:r>
              <a:rPr lang="en-GB" dirty="0"/>
              <a:t>, 2000)</a:t>
            </a:r>
          </a:p>
          <a:p>
            <a:pPr marL="457200" lvl="1" indent="0">
              <a:buNone/>
            </a:pPr>
            <a:endParaRPr lang="en-GB" sz="900" dirty="0"/>
          </a:p>
          <a:p>
            <a:pPr marL="457200" lvl="1" indent="0">
              <a:buNone/>
            </a:pPr>
            <a:r>
              <a:rPr lang="en-GB" sz="3200" dirty="0" smtClean="0"/>
              <a:t>Does assessment do what we want it to do in terms of promoting the kind(s) of learning that are desired for the longer-term</a:t>
            </a:r>
            <a:r>
              <a:rPr lang="en-GB" sz="3200" dirty="0"/>
              <a:t>? </a:t>
            </a:r>
            <a:r>
              <a:rPr lang="en-GB" dirty="0"/>
              <a:t>(</a:t>
            </a:r>
            <a:r>
              <a:rPr lang="en-GB" dirty="0" err="1"/>
              <a:t>Boud</a:t>
            </a:r>
            <a:r>
              <a:rPr lang="en-GB" dirty="0"/>
              <a:t> et al., 2010)</a:t>
            </a:r>
          </a:p>
          <a:p>
            <a:pPr marL="0" indent="0">
              <a:buNone/>
            </a:pPr>
            <a:r>
              <a:rPr lang="en-GB" sz="3600" dirty="0" smtClean="0"/>
              <a:t> </a:t>
            </a:r>
          </a:p>
          <a:p>
            <a:pPr marL="0" indent="0">
              <a:buNone/>
            </a:pPr>
            <a:endParaRPr lang="en-GB" sz="4000" dirty="0"/>
          </a:p>
          <a:p>
            <a:pPr marL="0" indent="0">
              <a:buNone/>
            </a:pPr>
            <a:endParaRPr lang="en-GB" sz="4000" dirty="0" smtClean="0"/>
          </a:p>
        </p:txBody>
      </p:sp>
      <p:sp>
        <p:nvSpPr>
          <p:cNvPr id="4" name="Title 1"/>
          <p:cNvSpPr>
            <a:spLocks noGrp="1"/>
          </p:cNvSpPr>
          <p:nvPr>
            <p:ph type="title"/>
          </p:nvPr>
        </p:nvSpPr>
        <p:spPr>
          <a:xfrm>
            <a:off x="838200" y="0"/>
            <a:ext cx="10515600" cy="1095375"/>
          </a:xfrm>
        </p:spPr>
        <p:txBody>
          <a:bodyPr/>
          <a:lstStyle/>
          <a:p>
            <a:r>
              <a:rPr lang="en-GB" b="1" dirty="0" smtClean="0">
                <a:solidFill>
                  <a:schemeClr val="accent4"/>
                </a:solidFill>
              </a:rPr>
              <a:t>Let us start with </a:t>
            </a:r>
            <a:r>
              <a:rPr lang="en-GB" b="1" u="sng" dirty="0">
                <a:solidFill>
                  <a:schemeClr val="accent4"/>
                </a:solidFill>
              </a:rPr>
              <a:t>L</a:t>
            </a:r>
            <a:r>
              <a:rPr lang="en-GB" b="1" u="sng" dirty="0" smtClean="0">
                <a:solidFill>
                  <a:schemeClr val="accent4"/>
                </a:solidFill>
              </a:rPr>
              <a:t>earning</a:t>
            </a:r>
            <a:r>
              <a:rPr lang="en-GB" b="1" dirty="0" smtClean="0">
                <a:solidFill>
                  <a:schemeClr val="accent4"/>
                </a:solidFill>
              </a:rPr>
              <a:t> excellence</a:t>
            </a:r>
            <a:endParaRPr lang="en-GB" b="1" dirty="0">
              <a:solidFill>
                <a:schemeClr val="accent4"/>
              </a:solidFill>
            </a:endParaRPr>
          </a:p>
        </p:txBody>
      </p:sp>
    </p:spTree>
    <p:extLst>
      <p:ext uri="{BB962C8B-B14F-4D97-AF65-F5344CB8AC3E}">
        <p14:creationId xmlns:p14="http://schemas.microsoft.com/office/powerpoint/2010/main" val="9916413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27125"/>
            <a:ext cx="10972800" cy="5479736"/>
          </a:xfrm>
        </p:spPr>
        <p:txBody>
          <a:bodyPr>
            <a:noAutofit/>
          </a:bodyPr>
          <a:lstStyle/>
          <a:p>
            <a:pPr marL="0" indent="0">
              <a:buNone/>
            </a:pPr>
            <a:r>
              <a:rPr lang="en-GB" sz="3000" b="1" dirty="0" smtClean="0"/>
              <a:t>Basic resources for sustainable assessment:</a:t>
            </a:r>
          </a:p>
          <a:p>
            <a:pPr lvl="1">
              <a:buFont typeface="Wingdings" panose="05000000000000000000" pitchFamily="2" charset="2"/>
              <a:buChar char="§"/>
            </a:pPr>
            <a:r>
              <a:rPr lang="en-GB" sz="3000" dirty="0" smtClean="0"/>
              <a:t>Confidence that new learning tasks can be mastered</a:t>
            </a:r>
          </a:p>
          <a:p>
            <a:pPr lvl="1">
              <a:buFont typeface="Wingdings" panose="05000000000000000000" pitchFamily="2" charset="2"/>
              <a:buChar char="§"/>
            </a:pPr>
            <a:r>
              <a:rPr lang="en-GB" sz="3000" dirty="0" smtClean="0"/>
              <a:t>Exploration of criteria and standards which apply to any given learning task</a:t>
            </a:r>
          </a:p>
          <a:p>
            <a:pPr lvl="1">
              <a:buFont typeface="Wingdings" panose="05000000000000000000" pitchFamily="2" charset="2"/>
              <a:buChar char="§"/>
            </a:pPr>
            <a:r>
              <a:rPr lang="en-GB" sz="3000" dirty="0" smtClean="0"/>
              <a:t>Active engagement with learning tasks with a view to testing understanding and application of criteria and standards</a:t>
            </a:r>
          </a:p>
          <a:p>
            <a:pPr lvl="1">
              <a:buFont typeface="Wingdings" panose="05000000000000000000" pitchFamily="2" charset="2"/>
              <a:buChar char="§"/>
            </a:pPr>
            <a:r>
              <a:rPr lang="en-GB" sz="3000" dirty="0" smtClean="0"/>
              <a:t>Developing devices for self-monitoring and judging progressions towards goals</a:t>
            </a:r>
          </a:p>
          <a:p>
            <a:pPr lvl="1">
              <a:buFont typeface="Wingdings" panose="05000000000000000000" pitchFamily="2" charset="2"/>
              <a:buChar char="§"/>
            </a:pPr>
            <a:r>
              <a:rPr lang="en-GB" sz="3000" dirty="0" smtClean="0"/>
              <a:t>Access to peers and others with expertise to reflect on challenges and gain support for renewed effort</a:t>
            </a:r>
          </a:p>
          <a:p>
            <a:pPr lvl="1">
              <a:buFont typeface="Wingdings" panose="05000000000000000000" pitchFamily="2" charset="2"/>
              <a:buChar char="§"/>
            </a:pPr>
            <a:r>
              <a:rPr lang="en-GB" sz="3000" dirty="0" smtClean="0"/>
              <a:t>Use feedback to influence new ways of engaging with the learning task</a:t>
            </a:r>
          </a:p>
        </p:txBody>
      </p:sp>
      <p:sp>
        <p:nvSpPr>
          <p:cNvPr id="4" name="Title 1"/>
          <p:cNvSpPr>
            <a:spLocks noGrp="1"/>
          </p:cNvSpPr>
          <p:nvPr>
            <p:ph type="title"/>
          </p:nvPr>
        </p:nvSpPr>
        <p:spPr>
          <a:xfrm>
            <a:off x="838200" y="0"/>
            <a:ext cx="10515600" cy="1095375"/>
          </a:xfrm>
        </p:spPr>
        <p:txBody>
          <a:bodyPr/>
          <a:lstStyle/>
          <a:p>
            <a:r>
              <a:rPr lang="en-GB" b="1" dirty="0" smtClean="0">
                <a:solidFill>
                  <a:schemeClr val="accent4"/>
                </a:solidFill>
              </a:rPr>
              <a:t>Let us start with </a:t>
            </a:r>
            <a:r>
              <a:rPr lang="en-GB" b="1" u="sng" dirty="0">
                <a:solidFill>
                  <a:schemeClr val="accent4"/>
                </a:solidFill>
              </a:rPr>
              <a:t>L</a:t>
            </a:r>
            <a:r>
              <a:rPr lang="en-GB" b="1" u="sng" dirty="0" smtClean="0">
                <a:solidFill>
                  <a:schemeClr val="accent4"/>
                </a:solidFill>
              </a:rPr>
              <a:t>earning</a:t>
            </a:r>
            <a:r>
              <a:rPr lang="en-GB" b="1" dirty="0" smtClean="0">
                <a:solidFill>
                  <a:schemeClr val="accent4"/>
                </a:solidFill>
              </a:rPr>
              <a:t> excellence</a:t>
            </a:r>
            <a:endParaRPr lang="en-GB" b="1" dirty="0">
              <a:solidFill>
                <a:schemeClr val="accent4"/>
              </a:solidFill>
            </a:endParaRPr>
          </a:p>
        </p:txBody>
      </p:sp>
    </p:spTree>
    <p:extLst>
      <p:ext uri="{BB962C8B-B14F-4D97-AF65-F5344CB8AC3E}">
        <p14:creationId xmlns:p14="http://schemas.microsoft.com/office/powerpoint/2010/main" val="18315386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4330" y="1103231"/>
            <a:ext cx="10599821" cy="2108269"/>
          </a:xfrm>
          <a:prstGeom prst="rect">
            <a:avLst/>
          </a:prstGeom>
          <a:noFill/>
        </p:spPr>
        <p:txBody>
          <a:bodyPr wrap="square" rtlCol="0">
            <a:spAutoFit/>
          </a:bodyPr>
          <a:lstStyle/>
          <a:p>
            <a:r>
              <a:rPr lang="en-GB" sz="2800" dirty="0" smtClean="0"/>
              <a:t>Active </a:t>
            </a:r>
            <a:r>
              <a:rPr lang="en-GB" sz="2800" b="1" dirty="0" smtClean="0">
                <a:solidFill>
                  <a:schemeClr val="accent5"/>
                </a:solidFill>
              </a:rPr>
              <a:t>student participation in assessment is the only common variable to programmes and departments rated as ‘excellent’ </a:t>
            </a:r>
            <a:r>
              <a:rPr lang="en-GB" sz="2800" dirty="0" smtClean="0"/>
              <a:t>with regards to learning, teaching and research </a:t>
            </a:r>
            <a:r>
              <a:rPr lang="en-GB" sz="2000" dirty="0" smtClean="0"/>
              <a:t>(Price et al. 2011) </a:t>
            </a:r>
          </a:p>
          <a:p>
            <a:endParaRPr lang="en-GB" sz="1000" dirty="0"/>
          </a:p>
          <a:p>
            <a:endParaRPr lang="en-GB" sz="2800" dirty="0" smtClean="0"/>
          </a:p>
          <a:p>
            <a:endParaRPr lang="en-GB" sz="1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3875" y="2718905"/>
            <a:ext cx="3794125" cy="3897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48727" y="2849150"/>
            <a:ext cx="7088773" cy="3816430"/>
          </a:xfrm>
          <a:prstGeom prst="rect">
            <a:avLst/>
          </a:prstGeom>
          <a:noFill/>
        </p:spPr>
        <p:txBody>
          <a:bodyPr wrap="square" rtlCol="0">
            <a:spAutoFit/>
          </a:bodyPr>
          <a:lstStyle/>
          <a:p>
            <a:r>
              <a:rPr lang="en-GB" sz="2800" b="1" dirty="0" smtClean="0">
                <a:solidFill>
                  <a:schemeClr val="accent1"/>
                </a:solidFill>
                <a:hlinkClick r:id="rId3"/>
              </a:rPr>
              <a:t>Learning Experience Triangles (LETS) </a:t>
            </a:r>
            <a:endParaRPr lang="en-GB" sz="2800" b="1" dirty="0" smtClean="0">
              <a:solidFill>
                <a:schemeClr val="accent1"/>
              </a:solidFill>
            </a:endParaRPr>
          </a:p>
          <a:p>
            <a:endParaRPr lang="en-GB" sz="2800" b="1" dirty="0"/>
          </a:p>
          <a:p>
            <a:pPr marL="285750" indent="-285750">
              <a:buFont typeface="Wingdings" panose="05000000000000000000" pitchFamily="2" charset="2"/>
              <a:buChar char="§"/>
            </a:pPr>
            <a:r>
              <a:rPr lang="en-GB" sz="2800" dirty="0" smtClean="0"/>
              <a:t>Creating 3-way partnerships between students, staff and external organisations</a:t>
            </a:r>
          </a:p>
          <a:p>
            <a:pPr marL="285750" indent="-285750">
              <a:buFont typeface="Wingdings" panose="05000000000000000000" pitchFamily="2" charset="2"/>
              <a:buChar char="§"/>
            </a:pPr>
            <a:endParaRPr lang="en-GB" sz="2800" dirty="0"/>
          </a:p>
          <a:p>
            <a:pPr marL="285750" indent="-285750">
              <a:buFont typeface="Wingdings" panose="05000000000000000000" pitchFamily="2" charset="2"/>
              <a:buChar char="§"/>
            </a:pPr>
            <a:r>
              <a:rPr lang="en-GB" sz="2800" dirty="0" smtClean="0"/>
              <a:t>External partners bring forward a real problem for students to work on for mutual benefit</a:t>
            </a:r>
          </a:p>
          <a:p>
            <a:endParaRPr lang="en-GB" dirty="0"/>
          </a:p>
        </p:txBody>
      </p:sp>
      <p:sp>
        <p:nvSpPr>
          <p:cNvPr id="7" name="Title 1"/>
          <p:cNvSpPr txBox="1">
            <a:spLocks/>
          </p:cNvSpPr>
          <p:nvPr/>
        </p:nvSpPr>
        <p:spPr>
          <a:xfrm>
            <a:off x="838200" y="0"/>
            <a:ext cx="10515600" cy="1095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smtClean="0">
                <a:solidFill>
                  <a:schemeClr val="accent4"/>
                </a:solidFill>
              </a:rPr>
              <a:t>Let us start with </a:t>
            </a:r>
            <a:r>
              <a:rPr lang="en-GB" b="1" u="sng" smtClean="0">
                <a:solidFill>
                  <a:schemeClr val="accent4"/>
                </a:solidFill>
              </a:rPr>
              <a:t>Learning</a:t>
            </a:r>
            <a:r>
              <a:rPr lang="en-GB" b="1" smtClean="0">
                <a:solidFill>
                  <a:schemeClr val="accent4"/>
                </a:solidFill>
              </a:rPr>
              <a:t> excellence</a:t>
            </a:r>
            <a:endParaRPr lang="en-GB" b="1" dirty="0">
              <a:solidFill>
                <a:schemeClr val="accent4"/>
              </a:solidFill>
            </a:endParaRPr>
          </a:p>
        </p:txBody>
      </p:sp>
    </p:spTree>
    <p:extLst>
      <p:ext uri="{BB962C8B-B14F-4D97-AF65-F5344CB8AC3E}">
        <p14:creationId xmlns:p14="http://schemas.microsoft.com/office/powerpoint/2010/main" val="6880982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
  <a:themeElements>
    <a:clrScheme name="HEA Colours">
      <a:dk1>
        <a:srgbClr val="4D4D4F"/>
      </a:dk1>
      <a:lt1>
        <a:sysClr val="window" lastClr="FFFFFF"/>
      </a:lt1>
      <a:dk2>
        <a:srgbClr val="4D4D4F"/>
      </a:dk2>
      <a:lt2>
        <a:srgbClr val="FFFFFF"/>
      </a:lt2>
      <a:accent1>
        <a:srgbClr val="FFA100"/>
      </a:accent1>
      <a:accent2>
        <a:srgbClr val="0080C8"/>
      </a:accent2>
      <a:accent3>
        <a:srgbClr val="E5005A"/>
      </a:accent3>
      <a:accent4>
        <a:srgbClr val="662382"/>
      </a:accent4>
      <a:accent5>
        <a:srgbClr val="76B72A"/>
      </a:accent5>
      <a:accent6>
        <a:srgbClr val="38B5AA"/>
      </a:accent6>
      <a:hlink>
        <a:srgbClr val="0080C8"/>
      </a:hlink>
      <a:folHlink>
        <a:srgbClr val="E5005A"/>
      </a:folHlink>
    </a:clrScheme>
    <a:fontScheme name="HEA font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2" id="{F2514EA4-3C21-4013-BEC8-F287590B0663}" vid="{8FFA231A-934C-4A63-AB07-92DCD1B08C7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815</TotalTime>
  <Words>2715</Words>
  <Application>Microsoft Macintosh PowerPoint</Application>
  <PresentationFormat>Custom</PresentationFormat>
  <Paragraphs>248</Paragraphs>
  <Slides>31</Slides>
  <Notes>0</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Content</vt:lpstr>
      <vt:lpstr>PowerPoint Presentation</vt:lpstr>
      <vt:lpstr>Transforming Assessment in Higher Education</vt:lpstr>
      <vt:lpstr>PowerPoint Presentation</vt:lpstr>
      <vt:lpstr>PowerPoint Presentation</vt:lpstr>
      <vt:lpstr>PowerPoint Presentation</vt:lpstr>
      <vt:lpstr>Let us start with Learning excellence</vt:lpstr>
      <vt:lpstr>Let us start with Learning excellence</vt:lpstr>
      <vt:lpstr>Let us start with Learning excellence</vt:lpstr>
      <vt:lpstr>PowerPoint Presentation</vt:lpstr>
      <vt:lpstr>PowerPoint Presentation</vt:lpstr>
      <vt:lpstr>The student perspective</vt:lpstr>
      <vt:lpstr>Some reflective questions</vt:lpstr>
      <vt:lpstr>PowerPoint Presentation</vt:lpstr>
      <vt:lpstr>PowerPoint Presentation</vt:lpstr>
      <vt:lpstr>PowerPoint Presentation</vt:lpstr>
      <vt:lpstr>Putting assessment to work</vt:lpstr>
      <vt:lpstr>Some reflective questions</vt:lpstr>
      <vt:lpstr>Feedback Unbound </vt:lpstr>
      <vt:lpstr>Rethinking models of feedback</vt:lpstr>
      <vt:lpstr>Feedback – what students need</vt:lpstr>
      <vt:lpstr>Reconceptualising Feedback </vt:lpstr>
      <vt:lpstr>Reconceptualising Feedback</vt:lpstr>
      <vt:lpstr>Some reflective questions</vt:lpstr>
      <vt:lpstr>PowerPoint Presentation</vt:lpstr>
      <vt:lpstr>PowerPoint Presentation</vt:lpstr>
      <vt:lpstr>PowerPoint Presentation</vt:lpstr>
      <vt:lpstr>PowerPoint Presentation</vt:lpstr>
      <vt:lpstr>PowerPoint Presentation</vt:lpstr>
      <vt:lpstr>PowerPoint Presentation</vt:lpstr>
      <vt:lpstr>Useful Source Material</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Assessment in Higher Education</dc:title>
  <dc:subject/>
  <dc:creator/>
  <cp:keywords/>
  <dc:description/>
  <cp:lastModifiedBy>M</cp:lastModifiedBy>
  <cp:revision>42</cp:revision>
  <dcterms:created xsi:type="dcterms:W3CDTF">2016-04-01T11:23:31Z</dcterms:created>
  <dcterms:modified xsi:type="dcterms:W3CDTF">2016-10-03T00:36:09Z</dcterms:modified>
  <cp:category/>
</cp:coreProperties>
</file>